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tmp" ContentType="image/p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5" r:id="rId1"/>
  </p:sldMasterIdLst>
  <p:notesMasterIdLst>
    <p:notesMasterId r:id="rId23"/>
  </p:notesMasterIdLst>
  <p:sldIdLst>
    <p:sldId id="721" r:id="rId2"/>
    <p:sldId id="750" r:id="rId3"/>
    <p:sldId id="883" r:id="rId4"/>
    <p:sldId id="884" r:id="rId5"/>
    <p:sldId id="874" r:id="rId6"/>
    <p:sldId id="280" r:id="rId7"/>
    <p:sldId id="880" r:id="rId8"/>
    <p:sldId id="730" r:id="rId9"/>
    <p:sldId id="288" r:id="rId10"/>
    <p:sldId id="753" r:id="rId11"/>
    <p:sldId id="877" r:id="rId12"/>
    <p:sldId id="724" r:id="rId13"/>
    <p:sldId id="736" r:id="rId14"/>
    <p:sldId id="739" r:id="rId15"/>
    <p:sldId id="737" r:id="rId16"/>
    <p:sldId id="885" r:id="rId17"/>
    <p:sldId id="755" r:id="rId18"/>
    <p:sldId id="756" r:id="rId19"/>
    <p:sldId id="878" r:id="rId20"/>
    <p:sldId id="355" r:id="rId21"/>
    <p:sldId id="734" r:id="rId22"/>
  </p:sldIdLst>
  <p:sldSz cx="9144000" cy="6858000" type="screen4x3"/>
  <p:notesSz cx="6797675" cy="9926638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29937" autoAdjust="0"/>
    <p:restoredTop sz="78795" autoAdjust="0"/>
  </p:normalViewPr>
  <p:slideViewPr>
    <p:cSldViewPr snapToGrid="0">
      <p:cViewPr varScale="1">
        <p:scale>
          <a:sx n="88" d="100"/>
          <a:sy n="88" d="100"/>
        </p:scale>
        <p:origin x="631" y="38"/>
      </p:cViewPr>
      <p:guideLst/>
    </p:cSldViewPr>
  </p:slideViewPr>
  <p:notesTextViewPr>
    <p:cViewPr>
      <p:scale>
        <a:sx n="300" d="100"/>
        <a:sy n="3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1" y="2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50444" y="2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D6666E-F624-4FE1-ACE6-9009765A9A30}" type="datetimeFigureOut">
              <a:rPr lang="zh-CN" altLang="en-US" smtClean="0"/>
              <a:t>2023/10/22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68400" y="1243013"/>
            <a:ext cx="4460875" cy="3346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79768" y="4777195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1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50444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FF1FD2-031A-4C84-B037-EF1862FD7F6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77563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FF1FD2-031A-4C84-B037-EF1862FD7F6B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86600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传输距离</a:t>
            </a:r>
            <a:r>
              <a:rPr lang="en-US" altLang="zh-CN" dirty="0"/>
              <a:t>——</a:t>
            </a:r>
            <a:r>
              <a:rPr lang="zh-CN" altLang="en-US" dirty="0"/>
              <a:t>损耗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光话机</a:t>
            </a:r>
            <a:r>
              <a:rPr lang="en-US" altLang="zh-CN" dirty="0"/>
              <a:t>——</a:t>
            </a:r>
            <a:r>
              <a:rPr lang="zh-CN" altLang="en-US" dirty="0"/>
              <a:t>为什么</a:t>
            </a:r>
            <a:r>
              <a:rPr lang="en-US" altLang="zh-CN" dirty="0"/>
              <a:t>200</a:t>
            </a:r>
            <a:r>
              <a:rPr lang="zh-CN" altLang="en-US" dirty="0"/>
              <a:t>米？</a:t>
            </a:r>
            <a:r>
              <a:rPr lang="en-US" altLang="zh-CN" dirty="0"/>
              <a:t>——</a:t>
            </a:r>
            <a:r>
              <a:rPr lang="zh-CN" altLang="en-US" dirty="0"/>
              <a:t>没有激光，太阳光，发散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光纤</a:t>
            </a:r>
            <a:r>
              <a:rPr lang="en-US" altLang="zh-CN" dirty="0"/>
              <a:t>——</a:t>
            </a:r>
            <a:r>
              <a:rPr lang="zh-CN" altLang="en-US" dirty="0"/>
              <a:t>全放射</a:t>
            </a:r>
            <a:r>
              <a:rPr lang="en-US" altLang="zh-CN" dirty="0"/>
              <a:t>——</a:t>
            </a:r>
            <a:r>
              <a:rPr lang="zh-CN" altLang="en-US" dirty="0"/>
              <a:t>很早就有</a:t>
            </a:r>
            <a:r>
              <a:rPr lang="en-US" altLang="zh-CN" dirty="0"/>
              <a:t>——</a:t>
            </a:r>
            <a:r>
              <a:rPr lang="zh-CN" altLang="en-US" dirty="0"/>
              <a:t>玻璃管子雏形</a:t>
            </a:r>
            <a:r>
              <a:rPr lang="en-US" altLang="zh-CN" dirty="0"/>
              <a:t>——</a:t>
            </a:r>
            <a:r>
              <a:rPr lang="zh-CN" altLang="en-US" dirty="0"/>
              <a:t>损耗，玻璃管子不现实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高锟的工作</a:t>
            </a:r>
            <a:r>
              <a:rPr lang="en-US" altLang="zh-CN" dirty="0"/>
              <a:t>——</a:t>
            </a:r>
            <a:r>
              <a:rPr lang="zh-CN" altLang="en-US" dirty="0"/>
              <a:t>损耗满足通信</a:t>
            </a:r>
            <a:r>
              <a:rPr lang="en-US" altLang="zh-CN" dirty="0"/>
              <a:t>+</a:t>
            </a:r>
            <a:r>
              <a:rPr lang="zh-CN" altLang="en-US" dirty="0"/>
              <a:t>好实现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3</a:t>
            </a:r>
            <a:r>
              <a:rPr lang="zh-CN" altLang="en-US" dirty="0"/>
              <a:t>分贝功率降低一般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1.5</a:t>
            </a:r>
            <a:r>
              <a:rPr lang="zh-CN" altLang="en-US" dirty="0"/>
              <a:t>公里下降一半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还是传不长</a:t>
            </a:r>
            <a:r>
              <a:rPr lang="en-US" altLang="zh-CN" dirty="0"/>
              <a:t>——200</a:t>
            </a:r>
            <a:r>
              <a:rPr lang="zh-CN" altLang="en-US" dirty="0"/>
              <a:t>公里就</a:t>
            </a:r>
            <a:r>
              <a:rPr lang="en-US" altLang="zh-CN" dirty="0"/>
              <a:t>20</a:t>
            </a:r>
            <a:r>
              <a:rPr lang="zh-CN" altLang="en-US" dirty="0"/>
              <a:t>分贝了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FF1FD2-031A-4C84-B037-EF1862FD7F6B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29928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掺铥光纤放大器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掺铒光纤放大器</a:t>
            </a:r>
            <a:r>
              <a:rPr lang="en-US" altLang="zh-CN" dirty="0"/>
              <a:t>(EDFA)</a:t>
            </a:r>
            <a:r>
              <a:rPr lang="zh-CN" altLang="en-US" dirty="0"/>
              <a:t>的出现及商品化是通信史上的一个里程碑。它取代传统的光</a:t>
            </a:r>
            <a:r>
              <a:rPr lang="en-US" altLang="zh-CN" dirty="0"/>
              <a:t>-</a:t>
            </a:r>
            <a:r>
              <a:rPr lang="zh-CN" altLang="en-US" dirty="0"/>
              <a:t>电</a:t>
            </a:r>
            <a:r>
              <a:rPr lang="en-US" altLang="zh-CN" dirty="0"/>
              <a:t>-</a:t>
            </a:r>
            <a:r>
              <a:rPr lang="zh-CN" altLang="en-US" dirty="0"/>
              <a:t>光中继方式，实现了一根光纤中多路光信号的同时放大，成功应用于波分复用</a:t>
            </a:r>
            <a:r>
              <a:rPr lang="en-US" altLang="zh-CN" dirty="0"/>
              <a:t>(WDM)</a:t>
            </a:r>
            <a:r>
              <a:rPr lang="zh-CN" altLang="en-US" dirty="0"/>
              <a:t>光通信系统，极大增加了光纤中可传输的信息容量和输距离。</a:t>
            </a:r>
          </a:p>
          <a:p>
            <a:r>
              <a:rPr lang="zh-CN" altLang="en-US" dirty="0"/>
              <a:t>但随着计算机网络及其他新的数据传输业务的迅猛发展，</a:t>
            </a:r>
            <a:r>
              <a:rPr lang="en-US" altLang="zh-CN" dirty="0"/>
              <a:t>EDFA</a:t>
            </a:r>
            <a:r>
              <a:rPr lang="zh-CN" altLang="en-US" dirty="0"/>
              <a:t>工作波段和带宽的局限性越来越明显，已不能满足未来宽带网络的需求。在这种情况下，拉曼光纤放大器可放大任意波长的特点受到了广泛的关注。</a:t>
            </a:r>
          </a:p>
          <a:p>
            <a:r>
              <a:rPr lang="zh-CN" altLang="en-US" dirty="0"/>
              <a:t>拉曼光纤放大器（</a:t>
            </a:r>
            <a:r>
              <a:rPr lang="en-US" altLang="zh-CN" dirty="0"/>
              <a:t>Raman Fiber Amplifier</a:t>
            </a:r>
            <a:r>
              <a:rPr lang="zh-CN" altLang="en-US" dirty="0"/>
              <a:t>，</a:t>
            </a:r>
            <a:r>
              <a:rPr lang="en-US" altLang="zh-CN" dirty="0"/>
              <a:t>RFA)</a:t>
            </a:r>
            <a:r>
              <a:rPr lang="zh-CN" altLang="en-US" dirty="0"/>
              <a:t>，是利用强激光在光纤中传输时的三阶非线性效应</a:t>
            </a:r>
            <a:r>
              <a:rPr lang="en-US" altLang="zh-CN" dirty="0"/>
              <a:t>—</a:t>
            </a:r>
            <a:r>
              <a:rPr lang="zh-CN" altLang="en-US" dirty="0"/>
              <a:t>受激拉曼散射效应（</a:t>
            </a:r>
            <a:r>
              <a:rPr lang="en-US" altLang="zh-CN" dirty="0"/>
              <a:t>SRS</a:t>
            </a:r>
            <a:r>
              <a:rPr lang="zh-CN" altLang="en-US" dirty="0"/>
              <a:t>：</a:t>
            </a:r>
            <a:r>
              <a:rPr lang="en-US" altLang="zh-CN" dirty="0"/>
              <a:t>Stimulated Raman Scattering</a:t>
            </a:r>
            <a:r>
              <a:rPr lang="zh-CN" altLang="en-US" dirty="0"/>
              <a:t>）来工作的。</a:t>
            </a:r>
          </a:p>
          <a:p>
            <a:r>
              <a:rPr lang="en-US" altLang="zh-CN" b="1" dirty="0"/>
              <a:t>RFA</a:t>
            </a:r>
            <a:r>
              <a:rPr lang="zh-CN" altLang="en-US" b="1" dirty="0"/>
              <a:t>的缺点</a:t>
            </a:r>
          </a:p>
          <a:p>
            <a:r>
              <a:rPr lang="zh-CN" altLang="en-US" dirty="0"/>
              <a:t>增益不高：一般</a:t>
            </a:r>
            <a:r>
              <a:rPr lang="en-US" altLang="zh-CN" dirty="0"/>
              <a:t>RFA</a:t>
            </a:r>
            <a:r>
              <a:rPr lang="zh-CN" altLang="en-US" dirty="0"/>
              <a:t>的增益都小于</a:t>
            </a:r>
            <a:r>
              <a:rPr lang="en-US" altLang="zh-CN" dirty="0"/>
              <a:t>15 dB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FF1FD2-031A-4C84-B037-EF1862FD7F6B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54979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道路越宽越好</a:t>
            </a:r>
            <a:r>
              <a:rPr lang="en-US" altLang="zh-CN" dirty="0"/>
              <a:t>——</a:t>
            </a:r>
            <a:r>
              <a:rPr lang="zh-CN" altLang="en-US" dirty="0"/>
              <a:t>用光纤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路很宽</a:t>
            </a:r>
            <a:r>
              <a:rPr lang="en-US" altLang="zh-CN" dirty="0"/>
              <a:t>——</a:t>
            </a:r>
            <a:r>
              <a:rPr lang="zh-CN" altLang="en-US" dirty="0"/>
              <a:t>可以划分很多的车道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FF1FD2-031A-4C84-B037-EF1862FD7F6B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39152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FF1FD2-031A-4C84-B037-EF1862FD7F6B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14923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FF1FD2-031A-4C84-B037-EF1862FD7F6B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43293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常春藤之铃</a:t>
            </a:r>
            <a:r>
              <a:rPr lang="en-US" altLang="zh-CN" dirty="0"/>
              <a:t>——</a:t>
            </a:r>
            <a:r>
              <a:rPr lang="zh-CN" altLang="en-US" dirty="0"/>
              <a:t>美国窃听苏联的电缆</a:t>
            </a:r>
            <a:endParaRPr lang="en-US" altLang="zh-CN" dirty="0"/>
          </a:p>
          <a:p>
            <a:r>
              <a:rPr lang="zh-CN" altLang="en-US" dirty="0"/>
              <a:t>斯诺登爆料的菱镜门</a:t>
            </a:r>
            <a:endParaRPr lang="en-US" altLang="zh-CN" dirty="0"/>
          </a:p>
          <a:p>
            <a:r>
              <a:rPr lang="zh-CN" altLang="en-US" dirty="0"/>
              <a:t>吉米卡特号潜艇</a:t>
            </a:r>
            <a:r>
              <a:rPr lang="en-US" altLang="zh-CN" dirty="0"/>
              <a:t>——32</a:t>
            </a:r>
            <a:r>
              <a:rPr lang="zh-CN" altLang="en-US" dirty="0"/>
              <a:t>亿美元，世界上最贵的核潜艇。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信息的安全性是另一个很大的研究范畴，和通信有交集。但是在本课程中，不过多涉及，适当的时候会进行一些知识的科普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日前央视焦点访谈报道，在三年前，海南省渔民黄运来，出海打渔时，从海底捞到一个一米多长的“怪物”，外形像鱼雷一样，经国内军事专家鉴定，这竟是一个可照相、有光纤和卫星通讯功能的缆控水下机器人，按照官方说法：这是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国海军在我国海域秘密投放的，用来监视中国海军，以获取我海军舰队的活动动向，进行实时的近距离侦查和情报收集任务。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FF1FD2-031A-4C84-B037-EF1862FD7F6B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94598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信号与信道就是车与车道的关系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FF1FD2-031A-4C84-B037-EF1862FD7F6B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03859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FF1FD2-031A-4C84-B037-EF1862FD7F6B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89019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FF1FD2-031A-4C84-B037-EF1862FD7F6B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79173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一个普遍利用的方式</a:t>
            </a:r>
            <a:r>
              <a:rPr lang="en-US" altLang="zh-CN" dirty="0"/>
              <a:t>——</a:t>
            </a:r>
            <a:r>
              <a:rPr lang="zh-CN" altLang="en-US" dirty="0"/>
              <a:t>波分复用</a:t>
            </a:r>
            <a:r>
              <a:rPr lang="en-US" altLang="zh-CN" dirty="0"/>
              <a:t>/</a:t>
            </a:r>
            <a:r>
              <a:rPr lang="zh-CN" altLang="en-US" dirty="0"/>
              <a:t>频分复用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通信通道</a:t>
            </a:r>
            <a:r>
              <a:rPr lang="en-US" altLang="zh-CN" dirty="0"/>
              <a:t>——</a:t>
            </a:r>
            <a:r>
              <a:rPr lang="zh-CN" altLang="en-US" dirty="0"/>
              <a:t>类比路</a:t>
            </a:r>
            <a:r>
              <a:rPr lang="en-US" altLang="zh-CN" dirty="0"/>
              <a:t>——</a:t>
            </a:r>
            <a:r>
              <a:rPr lang="zh-CN" altLang="en-US" dirty="0"/>
              <a:t>什么物理量表示啊？频率</a:t>
            </a:r>
            <a:r>
              <a:rPr lang="en-US" altLang="zh-CN" dirty="0"/>
              <a:t>——</a:t>
            </a:r>
            <a:r>
              <a:rPr lang="zh-CN" altLang="en-US" dirty="0"/>
              <a:t>路就是频带带宽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现在的光传输都是采用的波分复用</a:t>
            </a:r>
            <a:r>
              <a:rPr lang="en-US" altLang="zh-CN" dirty="0"/>
              <a:t>——WDM</a:t>
            </a:r>
          </a:p>
          <a:p>
            <a:endParaRPr lang="en-US" altLang="zh-CN" dirty="0"/>
          </a:p>
          <a:p>
            <a:r>
              <a:rPr lang="zh-CN" altLang="en-US" dirty="0"/>
              <a:t>说到光，常用波长来表示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无线里面，常用频率来表示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就是为了告诉大家概念：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允许的频率范围</a:t>
            </a:r>
            <a:r>
              <a:rPr lang="en-US" altLang="zh-CN" dirty="0"/>
              <a:t>——</a:t>
            </a:r>
            <a:r>
              <a:rPr lang="zh-CN" altLang="en-US" dirty="0"/>
              <a:t>搬移（调制）</a:t>
            </a:r>
            <a:r>
              <a:rPr lang="en-US" altLang="zh-CN" dirty="0"/>
              <a:t>——</a:t>
            </a:r>
            <a:r>
              <a:rPr lang="zh-CN" altLang="en-US" dirty="0"/>
              <a:t>低频信号搬移到不同的高频频段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ROADM</a:t>
            </a:r>
            <a:r>
              <a:rPr lang="zh-CN" altLang="en-US" dirty="0"/>
              <a:t>（</a:t>
            </a:r>
            <a:r>
              <a:rPr lang="en-US" altLang="zh-CN" dirty="0"/>
              <a:t>Reconfigurable Optical Add-Drop Multiplexer</a:t>
            </a:r>
            <a:r>
              <a:rPr lang="zh-CN" altLang="en-US" dirty="0"/>
              <a:t>，可重构光分插复用器）</a:t>
            </a:r>
            <a:r>
              <a:rPr lang="en-US" altLang="zh-CN" dirty="0"/>
              <a:t>——</a:t>
            </a:r>
            <a:r>
              <a:rPr lang="zh-CN" altLang="en-US" dirty="0"/>
              <a:t>光的分配与调控</a:t>
            </a:r>
            <a:r>
              <a:rPr lang="en-US" altLang="zh-CN" dirty="0"/>
              <a:t>——</a:t>
            </a:r>
            <a:r>
              <a:rPr lang="zh-CN" altLang="en-US" dirty="0"/>
              <a:t>高速公路上去下来。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那是不是这个公路越宽越好啊？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FF1FD2-031A-4C84-B037-EF1862FD7F6B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52828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0 1 0 1 </a:t>
            </a:r>
          </a:p>
          <a:p>
            <a:endParaRPr lang="en-US" altLang="zh-CN" dirty="0"/>
          </a:p>
          <a:p>
            <a:r>
              <a:rPr lang="zh-CN" altLang="en-US" dirty="0"/>
              <a:t>对应电压出去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FF1FD2-031A-4C84-B037-EF1862FD7F6B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85980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FF1FD2-031A-4C84-B037-EF1862FD7F6B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39217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FF1FD2-031A-4C84-B037-EF1862FD7F6B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95031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FF1FD2-031A-4C84-B037-EF1862FD7F6B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24291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7504" y="100896"/>
            <a:ext cx="8229600" cy="576064"/>
          </a:xfrm>
        </p:spPr>
        <p:txBody>
          <a:bodyPr>
            <a:noAutofit/>
          </a:bodyPr>
          <a:lstStyle>
            <a:lvl1pPr algn="l">
              <a:defRPr sz="3800" b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2C17804-F450-122B-432A-4CE42A3DCC1A}"/>
              </a:ext>
            </a:extLst>
          </p:cNvPr>
          <p:cNvSpPr txBox="1">
            <a:spLocks/>
          </p:cNvSpPr>
          <p:nvPr userDrawn="1"/>
        </p:nvSpPr>
        <p:spPr>
          <a:xfrm>
            <a:off x="7010400" y="6658679"/>
            <a:ext cx="2133600" cy="1968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7BAB7588-B0F6-448D-83B8-0CC8C8321478}" type="slidenum">
              <a:rPr lang="en-US" altLang="zh-CN" sz="1400" smtClean="0"/>
              <a:pPr>
                <a:defRPr/>
              </a:pPr>
              <a:t>‹#›</a:t>
            </a:fld>
            <a:endParaRPr lang="en-US" altLang="zh-CN" sz="20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347FE3D-A88C-2AC0-7E6B-DC1F5B6889A0}"/>
              </a:ext>
            </a:extLst>
          </p:cNvPr>
          <p:cNvSpPr txBox="1"/>
          <p:nvPr userDrawn="1"/>
        </p:nvSpPr>
        <p:spPr>
          <a:xfrm>
            <a:off x="-34290" y="6574647"/>
            <a:ext cx="46277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14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中国地质大学</a:t>
            </a:r>
            <a:r>
              <a:rPr lang="en-US" altLang="zh-CN" sz="14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(</a:t>
            </a:r>
            <a:r>
              <a:rPr lang="zh-CN" altLang="en-US" sz="14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武汉</a:t>
            </a:r>
            <a:r>
              <a:rPr lang="en-US" altLang="zh-CN" sz="14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)</a:t>
            </a:r>
            <a:r>
              <a:rPr lang="zh-CN" altLang="en-US" sz="14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计算机学院 高孝婧</a:t>
            </a:r>
            <a:endParaRPr lang="en-US" altLang="zh-CN" sz="1400" b="0" dirty="0">
              <a:solidFill>
                <a:schemeClr val="tx1">
                  <a:lumMod val="50000"/>
                  <a:lumOff val="50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347FE3D-A88C-2AC0-7E6B-DC1F5B6889A0}"/>
              </a:ext>
            </a:extLst>
          </p:cNvPr>
          <p:cNvSpPr txBox="1"/>
          <p:nvPr userDrawn="1"/>
        </p:nvSpPr>
        <p:spPr>
          <a:xfrm>
            <a:off x="4178037" y="6574647"/>
            <a:ext cx="38991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14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gaoxj@cug.edu.cn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4D95FA9F-341D-C4B3-A4B9-933F858A90D0}"/>
              </a:ext>
            </a:extLst>
          </p:cNvPr>
          <p:cNvSpPr/>
          <p:nvPr userDrawn="1"/>
        </p:nvSpPr>
        <p:spPr>
          <a:xfrm>
            <a:off x="1" y="782638"/>
            <a:ext cx="9144000" cy="4571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0603322"/>
      </p:ext>
    </p:extLst>
  </p:cSld>
  <p:clrMapOvr>
    <a:masterClrMapping/>
  </p:clrMapOvr>
  <p:transition spd="med"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9144000" cy="723900"/>
          </a:xfrm>
          <a:prstGeom prst="rect">
            <a:avLst/>
          </a:prstGeom>
          <a:solidFill>
            <a:srgbClr val="005B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-108520" y="764704"/>
            <a:ext cx="9361040" cy="1848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24765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70EA05C9-2404-F9A1-A43C-0FC88C018465}"/>
              </a:ext>
            </a:extLst>
          </p:cNvPr>
          <p:cNvSpPr txBox="1">
            <a:spLocks/>
          </p:cNvSpPr>
          <p:nvPr userDrawn="1"/>
        </p:nvSpPr>
        <p:spPr>
          <a:xfrm>
            <a:off x="7010400" y="6658679"/>
            <a:ext cx="2133600" cy="1968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7BAB7588-B0F6-448D-83B8-0CC8C8321478}" type="slidenum">
              <a:rPr lang="en-US" altLang="zh-CN" sz="1400" smtClean="0"/>
              <a:pPr>
                <a:defRPr/>
              </a:pPr>
              <a:t>‹#›</a:t>
            </a:fld>
            <a:endParaRPr lang="en-US" altLang="zh-CN" sz="2000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215813D-F392-0660-6202-227B4AF938E8}"/>
              </a:ext>
            </a:extLst>
          </p:cNvPr>
          <p:cNvSpPr txBox="1"/>
          <p:nvPr userDrawn="1"/>
        </p:nvSpPr>
        <p:spPr>
          <a:xfrm>
            <a:off x="-34290" y="6574647"/>
            <a:ext cx="46277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14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中国地质大学</a:t>
            </a:r>
            <a:r>
              <a:rPr lang="en-US" altLang="zh-CN" sz="14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(</a:t>
            </a:r>
            <a:r>
              <a:rPr lang="zh-CN" altLang="en-US" sz="14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武汉</a:t>
            </a:r>
            <a:r>
              <a:rPr lang="en-US" altLang="zh-CN" sz="14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)</a:t>
            </a:r>
            <a:r>
              <a:rPr lang="zh-CN" altLang="en-US" sz="14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计算机学院 高孝婧</a:t>
            </a:r>
            <a:endParaRPr lang="en-US" altLang="zh-CN" sz="1400" b="0" dirty="0">
              <a:solidFill>
                <a:schemeClr val="tx1">
                  <a:lumMod val="50000"/>
                  <a:lumOff val="50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01608D2-602B-1917-0E2D-74A7014DAB93}"/>
              </a:ext>
            </a:extLst>
          </p:cNvPr>
          <p:cNvSpPr txBox="1"/>
          <p:nvPr userDrawn="1"/>
        </p:nvSpPr>
        <p:spPr>
          <a:xfrm>
            <a:off x="4178037" y="6574647"/>
            <a:ext cx="38991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14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gaoxj@cug.edu.cn</a:t>
            </a:r>
          </a:p>
        </p:txBody>
      </p:sp>
    </p:spTree>
    <p:extLst>
      <p:ext uri="{BB962C8B-B14F-4D97-AF65-F5344CB8AC3E}">
        <p14:creationId xmlns:p14="http://schemas.microsoft.com/office/powerpoint/2010/main" val="14767675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467475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endParaRPr lang="zh-CN" altLang="en-US"/>
          </a:p>
        </p:txBody>
      </p:sp>
      <p:sp>
        <p:nvSpPr>
          <p:cNvPr id="7" name="标题 1"/>
          <p:cNvSpPr txBox="1">
            <a:spLocks/>
          </p:cNvSpPr>
          <p:nvPr/>
        </p:nvSpPr>
        <p:spPr>
          <a:xfrm>
            <a:off x="250825" y="198438"/>
            <a:ext cx="8642350" cy="56673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3200" b="1" kern="1200">
                <a:solidFill>
                  <a:srgbClr val="17375E"/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419916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58" r:id="rId3"/>
  </p:sldLayoutIdLst>
  <p:hf sldNum="0"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openxmlformats.org/officeDocument/2006/relationships/image" Target="../media/image6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w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jp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1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1.png"/><Relationship Id="rId5" Type="http://schemas.openxmlformats.org/officeDocument/2006/relationships/slideLayout" Target="../slideLayouts/slideLayout1.xml"/><Relationship Id="rId4" Type="http://schemas.openxmlformats.org/officeDocument/2006/relationships/video" Target="../media/media2.mp4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tmp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问题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7010400" y="6524625"/>
            <a:ext cx="2133600" cy="1968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algn="r" rtl="0" eaLnBrk="1" fontAlgn="auto" hangingPunct="1">
              <a:spcBef>
                <a:spcPts val="0"/>
              </a:spcBef>
              <a:spcAft>
                <a:spcPts val="0"/>
              </a:spcAft>
              <a:defRPr sz="10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charset="-122"/>
                <a:cs typeface="+mn-cs"/>
              </a:defRPr>
            </a:lvl9pPr>
          </a:lstStyle>
          <a:p>
            <a:pPr>
              <a:defRPr/>
            </a:pPr>
            <a:fld id="{496C2A6E-18D9-4586-92C5-D65DDDBAB6A0}" type="slidenum">
              <a:rPr lang="en-US" altLang="zh-CN" smtClean="0"/>
              <a:pPr>
                <a:defRPr/>
              </a:pPr>
              <a:t>1</a:t>
            </a:fld>
            <a:endParaRPr lang="en-US" altLang="zh-CN"/>
          </a:p>
        </p:txBody>
      </p:sp>
      <p:sp>
        <p:nvSpPr>
          <p:cNvPr id="5" name="文本框 4"/>
          <p:cNvSpPr txBox="1"/>
          <p:nvPr/>
        </p:nvSpPr>
        <p:spPr>
          <a:xfrm>
            <a:off x="279842" y="4777711"/>
            <a:ext cx="38090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Q</a:t>
            </a:r>
            <a:r>
              <a:rPr lang="zh-CN" altLang="en-US" sz="24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：无线频谱利用率提升？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276968" y="3696535"/>
            <a:ext cx="68868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Q</a:t>
            </a:r>
            <a:r>
              <a:rPr lang="zh-CN" altLang="en-US" sz="24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：什么是信道物理资源？频率资源？通道带宽？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E109F60A-3648-463C-9D92-B444C03A8730}"/>
              </a:ext>
            </a:extLst>
          </p:cNvPr>
          <p:cNvSpPr txBox="1"/>
          <p:nvPr/>
        </p:nvSpPr>
        <p:spPr>
          <a:xfrm>
            <a:off x="279842" y="1780326"/>
            <a:ext cx="3193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Q</a:t>
            </a:r>
            <a:r>
              <a:rPr lang="zh-CN" altLang="en-US" sz="24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：为何光取代了电？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ED1B3DF5-9A0D-4202-99AA-594922F97E5F}"/>
              </a:ext>
            </a:extLst>
          </p:cNvPr>
          <p:cNvSpPr txBox="1"/>
          <p:nvPr/>
        </p:nvSpPr>
        <p:spPr>
          <a:xfrm>
            <a:off x="279842" y="2759350"/>
            <a:ext cx="44246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Q</a:t>
            </a:r>
            <a:r>
              <a:rPr lang="zh-CN" altLang="en-US" sz="24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：有线单通道通信速率提升？</a:t>
            </a:r>
          </a:p>
        </p:txBody>
      </p:sp>
    </p:spTree>
    <p:extLst>
      <p:ext uri="{BB962C8B-B14F-4D97-AF65-F5344CB8AC3E}">
        <p14:creationId xmlns:p14="http://schemas.microsoft.com/office/powerpoint/2010/main" val="1055289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1228B218-C658-4FB7-9619-71A185D274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小结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5076550-2980-43A7-8FF7-A621A6B152FB}"/>
              </a:ext>
            </a:extLst>
          </p:cNvPr>
          <p:cNvSpPr txBox="1"/>
          <p:nvPr/>
        </p:nvSpPr>
        <p:spPr>
          <a:xfrm>
            <a:off x="276968" y="4269743"/>
            <a:ext cx="35012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rgbClr val="C0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Q</a:t>
            </a:r>
            <a:r>
              <a:rPr lang="zh-CN" altLang="en-US" sz="2400" dirty="0">
                <a:solidFill>
                  <a:srgbClr val="C0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：如何提高通信速率？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C108A9D-3D4F-4BAC-B059-7FB117291C99}"/>
              </a:ext>
            </a:extLst>
          </p:cNvPr>
          <p:cNvSpPr txBox="1"/>
          <p:nvPr/>
        </p:nvSpPr>
        <p:spPr>
          <a:xfrm>
            <a:off x="279842" y="1514190"/>
            <a:ext cx="3193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rgbClr val="C0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Q</a:t>
            </a:r>
            <a:r>
              <a:rPr lang="zh-CN" altLang="en-US" sz="2400" dirty="0">
                <a:solidFill>
                  <a:srgbClr val="C0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：为何光取代了电？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C66671C-A8CC-4F0D-BD92-A174A8425A8D}"/>
              </a:ext>
            </a:extLst>
          </p:cNvPr>
          <p:cNvSpPr txBox="1"/>
          <p:nvPr/>
        </p:nvSpPr>
        <p:spPr>
          <a:xfrm>
            <a:off x="279842" y="2916297"/>
            <a:ext cx="59634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rgbClr val="C0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Q</a:t>
            </a:r>
            <a:r>
              <a:rPr lang="zh-CN" altLang="en-US" sz="2400" dirty="0">
                <a:solidFill>
                  <a:srgbClr val="C0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：低频语音信号如何在光纤中进行传输？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4C4224E-EC38-4E1B-9E55-CC12234B9AC8}"/>
              </a:ext>
            </a:extLst>
          </p:cNvPr>
          <p:cNvSpPr txBox="1"/>
          <p:nvPr/>
        </p:nvSpPr>
        <p:spPr>
          <a:xfrm>
            <a:off x="272416" y="4776988"/>
            <a:ext cx="44589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rgbClr val="0070C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A </a:t>
            </a:r>
            <a:r>
              <a:rPr lang="zh-CN" altLang="en-US" sz="2400" dirty="0">
                <a:solidFill>
                  <a:srgbClr val="0070C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：充分利用频带车道</a:t>
            </a:r>
            <a:r>
              <a:rPr lang="en-US" altLang="zh-CN" sz="2400" dirty="0">
                <a:solidFill>
                  <a:srgbClr val="0070C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——</a:t>
            </a:r>
            <a:r>
              <a:rPr lang="zh-CN" altLang="en-US" sz="2400" dirty="0">
                <a:solidFill>
                  <a:srgbClr val="0070C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调制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C80E26E-2662-4337-9267-80296F62E90D}"/>
              </a:ext>
            </a:extLst>
          </p:cNvPr>
          <p:cNvSpPr txBox="1"/>
          <p:nvPr/>
        </p:nvSpPr>
        <p:spPr>
          <a:xfrm>
            <a:off x="275290" y="2021435"/>
            <a:ext cx="19287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rgbClr val="0070C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A</a:t>
            </a:r>
            <a:r>
              <a:rPr lang="zh-CN" altLang="en-US" sz="2400" dirty="0">
                <a:solidFill>
                  <a:srgbClr val="0070C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：带宽扩展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3C8AE7B-CD2C-4C35-B68D-AB7ABC964486}"/>
              </a:ext>
            </a:extLst>
          </p:cNvPr>
          <p:cNvSpPr txBox="1"/>
          <p:nvPr/>
        </p:nvSpPr>
        <p:spPr>
          <a:xfrm>
            <a:off x="275290" y="3423542"/>
            <a:ext cx="38433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rgbClr val="0070C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A </a:t>
            </a:r>
            <a:r>
              <a:rPr lang="zh-CN" altLang="en-US" sz="2400" dirty="0">
                <a:solidFill>
                  <a:srgbClr val="0070C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：“频带”搬移</a:t>
            </a:r>
            <a:r>
              <a:rPr lang="en-US" altLang="zh-CN" sz="2400" dirty="0">
                <a:solidFill>
                  <a:srgbClr val="0070C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——</a:t>
            </a:r>
            <a:r>
              <a:rPr lang="zh-CN" altLang="en-US" sz="2400" dirty="0">
                <a:solidFill>
                  <a:srgbClr val="0070C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调制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F0C9678-A5C9-458F-9F0D-031EFBBF0B59}"/>
              </a:ext>
            </a:extLst>
          </p:cNvPr>
          <p:cNvSpPr txBox="1"/>
          <p:nvPr/>
        </p:nvSpPr>
        <p:spPr>
          <a:xfrm>
            <a:off x="272416" y="5284233"/>
            <a:ext cx="41511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rgbClr val="0070C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A </a:t>
            </a:r>
            <a:r>
              <a:rPr lang="zh-CN" altLang="en-US" sz="2400" dirty="0">
                <a:solidFill>
                  <a:srgbClr val="0070C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：频谱利用率</a:t>
            </a:r>
            <a:r>
              <a:rPr lang="en-US" altLang="zh-CN" sz="2400" dirty="0">
                <a:solidFill>
                  <a:srgbClr val="0070C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——</a:t>
            </a:r>
            <a:r>
              <a:rPr lang="zh-CN" altLang="en-US" sz="2400" dirty="0">
                <a:solidFill>
                  <a:srgbClr val="0070C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高阶调制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881C2811-0B65-4401-BE2A-B658FEA35A14}"/>
              </a:ext>
            </a:extLst>
          </p:cNvPr>
          <p:cNvGrpSpPr/>
          <p:nvPr/>
        </p:nvGrpSpPr>
        <p:grpSpPr>
          <a:xfrm>
            <a:off x="6168572" y="1604905"/>
            <a:ext cx="2233517" cy="4302410"/>
            <a:chOff x="6168572" y="1604905"/>
            <a:chExt cx="2233517" cy="4302410"/>
          </a:xfrm>
        </p:grpSpPr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BC5640C4-A91C-4E39-B405-E63794E87A54}"/>
                </a:ext>
              </a:extLst>
            </p:cNvPr>
            <p:cNvSpPr txBox="1"/>
            <p:nvPr/>
          </p:nvSpPr>
          <p:spPr>
            <a:xfrm>
              <a:off x="6959065" y="3340611"/>
              <a:ext cx="1443024" cy="830997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zh-CN" altLang="en-US" sz="2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</a:rPr>
                <a:t>信号频谱</a:t>
              </a:r>
              <a:endParaRPr lang="en-US" altLang="zh-CN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endParaRPr>
            </a:p>
            <a:p>
              <a:r>
                <a:rPr lang="zh-CN" altLang="en-US" sz="2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</a:rPr>
                <a:t>信道带宽</a:t>
              </a:r>
            </a:p>
          </p:txBody>
        </p:sp>
        <p:sp>
          <p:nvSpPr>
            <p:cNvPr id="3" name="右大括号 2">
              <a:extLst>
                <a:ext uri="{FF2B5EF4-FFF2-40B4-BE49-F238E27FC236}">
                  <a16:creationId xmlns:a16="http://schemas.microsoft.com/office/drawing/2014/main" id="{2A34896C-0F22-4C61-9BBF-88CCAB9B5123}"/>
                </a:ext>
              </a:extLst>
            </p:cNvPr>
            <p:cNvSpPr/>
            <p:nvPr/>
          </p:nvSpPr>
          <p:spPr>
            <a:xfrm>
              <a:off x="6168572" y="1604905"/>
              <a:ext cx="636577" cy="4302410"/>
            </a:xfrm>
            <a:prstGeom prst="rightBrace">
              <a:avLst>
                <a:gd name="adj1" fmla="val 61344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58803C6-51C7-49F2-8366-C387932F84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86550" y="6524625"/>
            <a:ext cx="2133600" cy="1968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algn="r" rtl="0" eaLnBrk="1" fontAlgn="auto" hangingPunct="1">
              <a:spcBef>
                <a:spcPts val="0"/>
              </a:spcBef>
              <a:spcAft>
                <a:spcPts val="0"/>
              </a:spcAft>
              <a:defRPr sz="10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charset="-122"/>
                <a:cs typeface="+mn-cs"/>
              </a:defRPr>
            </a:lvl9pPr>
          </a:lstStyle>
          <a:p>
            <a:pPr>
              <a:defRPr/>
            </a:pPr>
            <a:fld id="{496C2A6E-18D9-4586-92C5-D65DDDBAB6A0}" type="slidenum">
              <a:rPr lang="en-US" altLang="zh-CN" smtClean="0"/>
              <a:pPr>
                <a:defRPr/>
              </a:pPr>
              <a:t>10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75099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问题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276968" y="3696535"/>
            <a:ext cx="7545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Q</a:t>
            </a:r>
            <a:r>
              <a:rPr lang="zh-CN" altLang="en-US" sz="24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：有线单通道通信速率提升？ </a:t>
            </a:r>
            <a:r>
              <a:rPr lang="zh-CN" altLang="en-US" sz="2400" dirty="0">
                <a:solidFill>
                  <a:srgbClr val="C0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波分复用；高阶调制。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E109F60A-3648-463C-9D92-B444C03A8730}"/>
              </a:ext>
            </a:extLst>
          </p:cNvPr>
          <p:cNvSpPr txBox="1"/>
          <p:nvPr/>
        </p:nvSpPr>
        <p:spPr>
          <a:xfrm>
            <a:off x="279842" y="1780326"/>
            <a:ext cx="64411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Q</a:t>
            </a:r>
            <a:r>
              <a:rPr lang="zh-CN" altLang="en-US" sz="24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：为何光取代了电？ </a:t>
            </a:r>
            <a:r>
              <a:rPr lang="zh-CN" altLang="en-US" sz="2400" dirty="0">
                <a:solidFill>
                  <a:srgbClr val="C0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可提供更宽的总车道。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ED1B3DF5-9A0D-4202-99AA-594922F97E5F}"/>
              </a:ext>
            </a:extLst>
          </p:cNvPr>
          <p:cNvSpPr txBox="1"/>
          <p:nvPr/>
        </p:nvSpPr>
        <p:spPr>
          <a:xfrm>
            <a:off x="279842" y="2759350"/>
            <a:ext cx="92961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Q</a:t>
            </a:r>
            <a:r>
              <a:rPr lang="zh-CN" altLang="en-US" sz="24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：什么是信道物理资源？频率资源？通道带宽？ </a:t>
            </a:r>
            <a:r>
              <a:rPr lang="zh-CN" altLang="en-US" sz="2400" dirty="0">
                <a:solidFill>
                  <a:srgbClr val="C0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可提供车道数。 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37CDA0E-98A9-FA99-064E-1D54B3CE468D}"/>
              </a:ext>
            </a:extLst>
          </p:cNvPr>
          <p:cNvSpPr txBox="1"/>
          <p:nvPr/>
        </p:nvSpPr>
        <p:spPr>
          <a:xfrm>
            <a:off x="279842" y="4777711"/>
            <a:ext cx="38090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Q</a:t>
            </a:r>
            <a:r>
              <a:rPr lang="zh-CN" altLang="en-US" sz="24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：无线频谱利用率提升？</a:t>
            </a:r>
          </a:p>
        </p:txBody>
      </p:sp>
    </p:spTree>
    <p:extLst>
      <p:ext uri="{BB962C8B-B14F-4D97-AF65-F5344CB8AC3E}">
        <p14:creationId xmlns:p14="http://schemas.microsoft.com/office/powerpoint/2010/main" val="2386480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/>
      <p:bldP spid="15" grpId="0"/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1228B218-C658-4FB7-9619-71A185D274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扩展问题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C108A9D-3D4F-4BAC-B059-7FB117291C99}"/>
              </a:ext>
            </a:extLst>
          </p:cNvPr>
          <p:cNvSpPr txBox="1"/>
          <p:nvPr/>
        </p:nvSpPr>
        <p:spPr>
          <a:xfrm>
            <a:off x="279842" y="1661475"/>
            <a:ext cx="3193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rgbClr val="C0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Q</a:t>
            </a:r>
            <a:r>
              <a:rPr lang="zh-CN" altLang="en-US" sz="2400" dirty="0">
                <a:solidFill>
                  <a:srgbClr val="C0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：为何声音会变样？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C80E26E-2662-4337-9267-80296F62E90D}"/>
              </a:ext>
            </a:extLst>
          </p:cNvPr>
          <p:cNvSpPr txBox="1"/>
          <p:nvPr/>
        </p:nvSpPr>
        <p:spPr>
          <a:xfrm>
            <a:off x="275290" y="2168720"/>
            <a:ext cx="13131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rgbClr val="0070C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A</a:t>
            </a:r>
            <a:r>
              <a:rPr lang="zh-CN" altLang="en-US" sz="2400" dirty="0">
                <a:solidFill>
                  <a:srgbClr val="0070C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：滤波</a:t>
            </a:r>
          </a:p>
        </p:txBody>
      </p:sp>
    </p:spTree>
    <p:extLst>
      <p:ext uri="{BB962C8B-B14F-4D97-AF65-F5344CB8AC3E}">
        <p14:creationId xmlns:p14="http://schemas.microsoft.com/office/powerpoint/2010/main" val="3507866991"/>
      </p:ext>
    </p:extLst>
  </p:cSld>
  <p:clrMapOvr>
    <a:masterClrMapping/>
  </p:clrMapOvr>
  <p:transition spd="med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传输距离</a:t>
            </a:r>
            <a:r>
              <a:rPr lang="en-US" altLang="zh-CN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损耗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290" y="865144"/>
            <a:ext cx="3886200" cy="2571750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464056" y="1326808"/>
            <a:ext cx="38491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我听到光线的笑声、咳嗽声和歌唱声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488290" y="865144"/>
            <a:ext cx="3886200" cy="46166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>
              <a:spcBef>
                <a:spcPts val="1800"/>
              </a:spcBef>
            </a:pPr>
            <a:r>
              <a:rPr lang="zh-CN" altLang="en-US" sz="2400" b="1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光话机：传输距离</a:t>
            </a:r>
            <a:r>
              <a:rPr lang="en-US" altLang="zh-CN" sz="2400" b="1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200</a:t>
            </a:r>
            <a:r>
              <a:rPr lang="zh-CN" altLang="en-US" sz="2400" b="1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米</a:t>
            </a: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1681" y="1326808"/>
            <a:ext cx="3886200" cy="2110085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4861681" y="865144"/>
            <a:ext cx="3886200" cy="46166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>
              <a:spcBef>
                <a:spcPts val="1800"/>
              </a:spcBef>
            </a:pPr>
            <a:r>
              <a:rPr lang="zh-CN" altLang="en-US" sz="2400" b="1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全反射可以用来传导光线</a:t>
            </a: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813" y="3777789"/>
            <a:ext cx="3876677" cy="2682119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488290" y="5620811"/>
            <a:ext cx="3886200" cy="84037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>
              <a:spcBef>
                <a:spcPts val="1800"/>
              </a:spcBef>
            </a:pPr>
            <a:r>
              <a:rPr lang="zh-CN" altLang="en-US" sz="2400" b="1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理论上阐述光纤损耗可降至</a:t>
            </a:r>
            <a:r>
              <a:rPr lang="en-US" altLang="zh-CN" sz="2400" b="1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20dB/km</a:t>
            </a:r>
            <a:endParaRPr lang="zh-CN" altLang="en-US" sz="2400" b="1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113"/>
          <a:stretch/>
        </p:blipFill>
        <p:spPr>
          <a:xfrm>
            <a:off x="4863106" y="3777789"/>
            <a:ext cx="3884775" cy="2648890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4861681" y="5999098"/>
            <a:ext cx="3886200" cy="46166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>
              <a:spcBef>
                <a:spcPts val="1800"/>
              </a:spcBef>
            </a:pPr>
            <a:r>
              <a:rPr lang="en-US" altLang="zh-CN" sz="2400" b="1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NOW</a:t>
            </a:r>
            <a:r>
              <a:rPr lang="zh-CN" altLang="en-US" sz="2400" b="1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：</a:t>
            </a:r>
            <a:r>
              <a:rPr lang="en-US" altLang="zh-CN" sz="2400" b="1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0.2dB/km</a:t>
            </a:r>
            <a:endParaRPr lang="zh-CN" altLang="en-US" sz="2400" b="1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84792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6" grpId="0" animBg="1"/>
      <p:bldP spid="1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光放大技术</a:t>
            </a:r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/>
        </p:nvGraphicFramePr>
        <p:xfrm>
          <a:off x="439738" y="1103313"/>
          <a:ext cx="8596312" cy="5421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7261971" imgH="5071023" progId="Visio.Drawing.11">
                  <p:embed/>
                </p:oleObj>
              </mc:Choice>
              <mc:Fallback>
                <p:oleObj r:id="rId3" imgW="7261971" imgH="5071023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9738" y="1103313"/>
                        <a:ext cx="8596312" cy="54213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33150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A89A68DB-BD78-049A-072C-8DCB9333DC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3999" cy="6858000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482000" y="1004320"/>
            <a:ext cx="8167509" cy="4594224"/>
            <a:chOff x="482000" y="1004320"/>
            <a:chExt cx="8167509" cy="4594224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2000" y="1004320"/>
              <a:ext cx="8167509" cy="4594224"/>
            </a:xfrm>
            <a:prstGeom prst="rect">
              <a:avLst/>
            </a:prstGeom>
          </p:spPr>
        </p:pic>
        <p:sp>
          <p:nvSpPr>
            <p:cNvPr id="2" name="文本框 1"/>
            <p:cNvSpPr txBox="1"/>
            <p:nvPr/>
          </p:nvSpPr>
          <p:spPr>
            <a:xfrm>
              <a:off x="6456008" y="4971180"/>
              <a:ext cx="2029624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1800"/>
                </a:spcBef>
              </a:pPr>
              <a:endParaRPr lang="zh-CN" altLang="en-US" sz="2800" b="1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38841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问题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276968" y="3696535"/>
            <a:ext cx="7545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Q</a:t>
            </a:r>
            <a:r>
              <a:rPr lang="zh-CN" altLang="en-US" sz="24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：有线单通道通信速率提升？ </a:t>
            </a:r>
            <a:r>
              <a:rPr lang="zh-CN" altLang="en-US" sz="2400" dirty="0">
                <a:solidFill>
                  <a:srgbClr val="C0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波分复用；高阶调制。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E109F60A-3648-463C-9D92-B444C03A8730}"/>
              </a:ext>
            </a:extLst>
          </p:cNvPr>
          <p:cNvSpPr txBox="1"/>
          <p:nvPr/>
        </p:nvSpPr>
        <p:spPr>
          <a:xfrm>
            <a:off x="279842" y="1780326"/>
            <a:ext cx="64411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Q</a:t>
            </a:r>
            <a:r>
              <a:rPr lang="zh-CN" altLang="en-US" sz="24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：为何光取代了电？ </a:t>
            </a:r>
            <a:r>
              <a:rPr lang="zh-CN" altLang="en-US" sz="2400" dirty="0">
                <a:solidFill>
                  <a:srgbClr val="C0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可提供更宽的总车道。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ED1B3DF5-9A0D-4202-99AA-594922F97E5F}"/>
              </a:ext>
            </a:extLst>
          </p:cNvPr>
          <p:cNvSpPr txBox="1"/>
          <p:nvPr/>
        </p:nvSpPr>
        <p:spPr>
          <a:xfrm>
            <a:off x="279842" y="2759350"/>
            <a:ext cx="92961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Q</a:t>
            </a:r>
            <a:r>
              <a:rPr lang="zh-CN" altLang="en-US" sz="24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：什么是信道物理资源？频率资源？通道带宽？ </a:t>
            </a:r>
            <a:r>
              <a:rPr lang="zh-CN" altLang="en-US" sz="2400" dirty="0">
                <a:solidFill>
                  <a:srgbClr val="C0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可提供车道数。 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37CDA0E-98A9-FA99-064E-1D54B3CE468D}"/>
              </a:ext>
            </a:extLst>
          </p:cNvPr>
          <p:cNvSpPr txBox="1"/>
          <p:nvPr/>
        </p:nvSpPr>
        <p:spPr>
          <a:xfrm>
            <a:off x="279842" y="4777711"/>
            <a:ext cx="38090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Q</a:t>
            </a:r>
            <a:r>
              <a:rPr lang="zh-CN" altLang="en-US" sz="24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：无线频谱利用率提升？</a:t>
            </a:r>
          </a:p>
        </p:txBody>
      </p:sp>
    </p:spTree>
    <p:extLst>
      <p:ext uri="{BB962C8B-B14F-4D97-AF65-F5344CB8AC3E}">
        <p14:creationId xmlns:p14="http://schemas.microsoft.com/office/powerpoint/2010/main" val="2562886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/>
      <p:bldP spid="15" grpId="0"/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屏幕录制 1">
            <a:hlinkClick r:id="" action="ppaction://media"/>
            <a:extLst>
              <a:ext uri="{FF2B5EF4-FFF2-40B4-BE49-F238E27FC236}">
                <a16:creationId xmlns:a16="http://schemas.microsoft.com/office/drawing/2014/main" id="{3EDD6274-7915-4C08-ABF9-5ADC3FEF572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7504" y="1005870"/>
            <a:ext cx="4804688" cy="273092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" name="屏幕录制 2">
            <a:hlinkClick r:id="" action="ppaction://media"/>
            <a:extLst>
              <a:ext uri="{FF2B5EF4-FFF2-40B4-BE49-F238E27FC236}">
                <a16:creationId xmlns:a16="http://schemas.microsoft.com/office/drawing/2014/main" id="{4D2AC103-C8F3-412C-A7E3-7EFC3BE1B9F5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386410" y="3604705"/>
            <a:ext cx="4628713" cy="263090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22F2EAE2-E979-4EED-ADFA-454489D45D2B}"/>
              </a:ext>
            </a:extLst>
          </p:cNvPr>
          <p:cNvSpPr txBox="1"/>
          <p:nvPr/>
        </p:nvSpPr>
        <p:spPr>
          <a:xfrm>
            <a:off x="240967" y="4226481"/>
            <a:ext cx="40119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世界上每个活跃的用户必须有一个独特的频率，否则你会收到别人的信号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C403D5B-BDD9-449D-AD6A-D1D0F18B1DD4}"/>
              </a:ext>
            </a:extLst>
          </p:cNvPr>
          <p:cNvSpPr txBox="1"/>
          <p:nvPr/>
        </p:nvSpPr>
        <p:spPr>
          <a:xfrm>
            <a:off x="240967" y="5376592"/>
            <a:ext cx="37296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b="1" i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世界上大约有</a:t>
            </a:r>
            <a:r>
              <a:rPr lang="en-US" altLang="zh-CN" dirty="0"/>
              <a:t>50</a:t>
            </a:r>
            <a:r>
              <a:rPr lang="zh-CN" altLang="en-US" dirty="0"/>
              <a:t>亿手机用户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12A2633-02C5-42A8-9FA9-048159BA07A4}"/>
              </a:ext>
            </a:extLst>
          </p:cNvPr>
          <p:cNvSpPr txBox="1"/>
          <p:nvPr/>
        </p:nvSpPr>
        <p:spPr>
          <a:xfrm>
            <a:off x="5239390" y="1331959"/>
            <a:ext cx="377573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b="1" i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蜂窝通信中，每一代都引入了不同的多址技术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55F3D51-322D-48BA-90A7-6E53636D4607}"/>
              </a:ext>
            </a:extLst>
          </p:cNvPr>
          <p:cNvSpPr txBox="1"/>
          <p:nvPr/>
        </p:nvSpPr>
        <p:spPr>
          <a:xfrm>
            <a:off x="5239390" y="2335764"/>
            <a:ext cx="31988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b="1" i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有效地利用现有的频谱</a:t>
            </a: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无线频谱资源有限</a:t>
            </a:r>
          </a:p>
        </p:txBody>
      </p:sp>
    </p:spTree>
    <p:extLst>
      <p:ext uri="{BB962C8B-B14F-4D97-AF65-F5344CB8AC3E}">
        <p14:creationId xmlns:p14="http://schemas.microsoft.com/office/powerpoint/2010/main" val="4138642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79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920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51158F-BC39-47F7-932E-4611B3A32B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多址技术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38CDFE0-E8F5-42F0-A9B2-9F7DE2E5B831}"/>
              </a:ext>
            </a:extLst>
          </p:cNvPr>
          <p:cNvSpPr txBox="1"/>
          <p:nvPr/>
        </p:nvSpPr>
        <p:spPr>
          <a:xfrm>
            <a:off x="240029" y="1164494"/>
            <a:ext cx="8580414" cy="407887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3200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把处于不同地点的多个用户接入一个公共传输媒质，实现各用户之间通信的技术</a:t>
            </a:r>
            <a:endParaRPr lang="en-US" altLang="zh-CN" sz="3200" b="0" i="0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ct val="150000"/>
              </a:lnSpc>
              <a:buFont typeface="+mj-ea"/>
              <a:buAutoNum type="circleNumDbPlain"/>
            </a:pPr>
            <a:r>
              <a:rPr lang="zh-CN" altLang="en-US" sz="2800" u="sng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频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分多址（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FDMA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ct val="150000"/>
              </a:lnSpc>
              <a:buFont typeface="+mj-ea"/>
              <a:buAutoNum type="circleNumDbPlain"/>
            </a:pPr>
            <a:r>
              <a:rPr lang="zh-CN" altLang="en-US" sz="2800" u="sng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分多址（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TDMA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ct val="150000"/>
              </a:lnSpc>
              <a:buFont typeface="+mj-ea"/>
              <a:buAutoNum type="circleNumDbPlain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码分多址（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CDMA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ct val="150000"/>
              </a:lnSpc>
              <a:buFont typeface="+mj-ea"/>
              <a:buAutoNum type="circleNumDbPlain"/>
            </a:pPr>
            <a:r>
              <a:rPr lang="zh-CN" altLang="en-US" sz="2800" u="sng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空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分多址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(SDMA)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354285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问题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276968" y="3175835"/>
            <a:ext cx="7545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Q</a:t>
            </a:r>
            <a:r>
              <a:rPr lang="zh-CN" altLang="en-US" sz="24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：有线单通道通信速率提升？ </a:t>
            </a:r>
            <a:r>
              <a:rPr lang="zh-CN" altLang="en-US" sz="2400" dirty="0">
                <a:solidFill>
                  <a:srgbClr val="C0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波分复用；高阶调制。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E109F60A-3648-463C-9D92-B444C03A8730}"/>
              </a:ext>
            </a:extLst>
          </p:cNvPr>
          <p:cNvSpPr txBox="1"/>
          <p:nvPr/>
        </p:nvSpPr>
        <p:spPr>
          <a:xfrm>
            <a:off x="279842" y="1259626"/>
            <a:ext cx="64411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Q</a:t>
            </a:r>
            <a:r>
              <a:rPr lang="zh-CN" altLang="en-US" sz="24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：为何光取代了电？ </a:t>
            </a:r>
            <a:r>
              <a:rPr lang="zh-CN" altLang="en-US" sz="2400" dirty="0">
                <a:solidFill>
                  <a:srgbClr val="C0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可提供更宽的总车道。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ED1B3DF5-9A0D-4202-99AA-594922F97E5F}"/>
              </a:ext>
            </a:extLst>
          </p:cNvPr>
          <p:cNvSpPr txBox="1"/>
          <p:nvPr/>
        </p:nvSpPr>
        <p:spPr>
          <a:xfrm>
            <a:off x="279842" y="2238650"/>
            <a:ext cx="92961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Q</a:t>
            </a:r>
            <a:r>
              <a:rPr lang="zh-CN" altLang="en-US" sz="24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：什么是信道物理资源？频率资源？通道带宽？ </a:t>
            </a:r>
            <a:r>
              <a:rPr lang="zh-CN" altLang="en-US" sz="2400" dirty="0">
                <a:solidFill>
                  <a:srgbClr val="C0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可提供车道数。 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37CDA0E-98A9-FA99-064E-1D54B3CE468D}"/>
              </a:ext>
            </a:extLst>
          </p:cNvPr>
          <p:cNvSpPr txBox="1"/>
          <p:nvPr/>
        </p:nvSpPr>
        <p:spPr>
          <a:xfrm>
            <a:off x="279842" y="4257011"/>
            <a:ext cx="53479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Q</a:t>
            </a:r>
            <a:r>
              <a:rPr lang="zh-CN" altLang="en-US" sz="24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：无线频谱利用率提升？</a:t>
            </a:r>
            <a:r>
              <a:rPr lang="zh-CN" altLang="en-US" sz="2400" dirty="0">
                <a:solidFill>
                  <a:srgbClr val="C0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多址技术。</a:t>
            </a:r>
          </a:p>
        </p:txBody>
      </p:sp>
    </p:spTree>
    <p:extLst>
      <p:ext uri="{BB962C8B-B14F-4D97-AF65-F5344CB8AC3E}">
        <p14:creationId xmlns:p14="http://schemas.microsoft.com/office/powerpoint/2010/main" val="885508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4D97511B-6259-4FE9-B4C0-9BE881A3F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zh-CN" altLang="en-US" dirty="0"/>
              <a:t>车</a:t>
            </a:r>
            <a:r>
              <a:rPr lang="en-US" altLang="zh-CN" dirty="0"/>
              <a:t>——</a:t>
            </a:r>
            <a:r>
              <a:rPr lang="zh-CN" altLang="en-US" dirty="0"/>
              <a:t>车道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9222ADC-72A9-4D18-A8C1-6371A698A0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3999" cy="6858000"/>
          </a:xfrm>
          <a:prstGeom prst="rect">
            <a:avLst/>
          </a:prstGeom>
        </p:spPr>
      </p:pic>
      <p:sp>
        <p:nvSpPr>
          <p:cNvPr id="8" name="标题 3">
            <a:extLst>
              <a:ext uri="{FF2B5EF4-FFF2-40B4-BE49-F238E27FC236}">
                <a16:creationId xmlns:a16="http://schemas.microsoft.com/office/drawing/2014/main" id="{9A86E0B7-56DE-4AE3-B185-2F62614FB5CB}"/>
              </a:ext>
            </a:extLst>
          </p:cNvPr>
          <p:cNvSpPr txBox="1">
            <a:spLocks/>
          </p:cNvSpPr>
          <p:nvPr/>
        </p:nvSpPr>
        <p:spPr>
          <a:xfrm>
            <a:off x="152400" y="253296"/>
            <a:ext cx="9144000" cy="1391397"/>
          </a:xfrm>
        </p:spPr>
        <p:txBody>
          <a:bodyPr>
            <a:no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 kern="1200">
                <a:solidFill>
                  <a:schemeClr val="tx1"/>
                </a:solidFill>
                <a:latin typeface="+mj-lt"/>
                <a:ea typeface="黑体" pitchFamily="49" charset="-122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7200" dirty="0">
                <a:solidFill>
                  <a:schemeClr val="bg1"/>
                </a:solidFill>
              </a:rPr>
              <a:t>车</a:t>
            </a:r>
            <a:r>
              <a:rPr lang="en-US" altLang="zh-CN" sz="7200" dirty="0">
                <a:solidFill>
                  <a:schemeClr val="bg1"/>
                </a:solidFill>
              </a:rPr>
              <a:t>——</a:t>
            </a:r>
            <a:r>
              <a:rPr lang="zh-CN" altLang="en-US" sz="7200" dirty="0">
                <a:solidFill>
                  <a:schemeClr val="bg1"/>
                </a:solidFill>
              </a:rPr>
              <a:t>车道</a:t>
            </a:r>
          </a:p>
        </p:txBody>
      </p:sp>
    </p:spTree>
    <p:extLst>
      <p:ext uri="{BB962C8B-B14F-4D97-AF65-F5344CB8AC3E}">
        <p14:creationId xmlns:p14="http://schemas.microsoft.com/office/powerpoint/2010/main" val="18687481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45217"/>
            <a:ext cx="9144000" cy="6080760"/>
          </a:xfrm>
          <a:prstGeom prst="rect">
            <a:avLst/>
          </a:prstGeom>
        </p:spPr>
      </p:pic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新的需求</a:t>
            </a:r>
            <a:r>
              <a:rPr lang="en-US" altLang="zh-CN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安全性</a:t>
            </a:r>
          </a:p>
        </p:txBody>
      </p:sp>
      <p:pic>
        <p:nvPicPr>
          <p:cNvPr id="5" name="图片 4" descr="文本&#10;&#10;中度可信度描述已自动生成">
            <a:extLst>
              <a:ext uri="{FF2B5EF4-FFF2-40B4-BE49-F238E27FC236}">
                <a16:creationId xmlns:a16="http://schemas.microsoft.com/office/drawing/2014/main" id="{B7EF3270-BB06-4099-82CB-19B89A59B05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84" t="8043" r="8721" b="78413"/>
          <a:stretch/>
        </p:blipFill>
        <p:spPr>
          <a:xfrm>
            <a:off x="107504" y="997856"/>
            <a:ext cx="8815896" cy="2547258"/>
          </a:xfrm>
          <a:prstGeom prst="rect">
            <a:avLst/>
          </a:prstGeom>
        </p:spPr>
      </p:pic>
      <p:sp>
        <p:nvSpPr>
          <p:cNvPr id="6" name="TextBox 114"/>
          <p:cNvSpPr txBox="1"/>
          <p:nvPr/>
        </p:nvSpPr>
        <p:spPr>
          <a:xfrm>
            <a:off x="107504" y="4528278"/>
            <a:ext cx="3184336" cy="168905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kumimoji="0" lang="zh-CN" altLang="en-US" sz="2400" b="1" dirty="0">
                <a:solidFill>
                  <a:srgbClr val="4F81BD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0"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超</a:t>
            </a:r>
            <a:r>
              <a:rPr kumimoji="0" lang="zh-CN" altLang="en-US" sz="2400" b="1" dirty="0">
                <a:solidFill>
                  <a:srgbClr val="4F81BD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高速</a:t>
            </a:r>
            <a:endParaRPr kumimoji="0" lang="en-US" altLang="zh-CN" sz="2400" b="1" dirty="0">
              <a:solidFill>
                <a:srgbClr val="4F81BD">
                  <a:lumMod val="7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kumimoji="0" lang="zh-CN" altLang="en-US" sz="2400" b="1" dirty="0">
                <a:solidFill>
                  <a:srgbClr val="4F81BD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0"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超</a:t>
            </a:r>
            <a:r>
              <a:rPr kumimoji="0" lang="zh-CN" altLang="en-US" sz="2400" b="1" dirty="0">
                <a:solidFill>
                  <a:srgbClr val="4F81BD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大容量</a:t>
            </a:r>
            <a:endParaRPr kumimoji="0" lang="en-US" altLang="zh-CN" sz="2400" b="1" dirty="0">
              <a:solidFill>
                <a:srgbClr val="4F81BD">
                  <a:lumMod val="7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kumimoji="0" lang="zh-CN" altLang="en-US" sz="2400" b="1" dirty="0">
                <a:solidFill>
                  <a:srgbClr val="4F81BD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0"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超</a:t>
            </a:r>
            <a:r>
              <a:rPr kumimoji="0" lang="zh-CN" altLang="en-US" sz="2400" b="1" dirty="0">
                <a:solidFill>
                  <a:srgbClr val="4F81BD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长距离</a:t>
            </a:r>
            <a:endParaRPr kumimoji="0" lang="en-US" altLang="zh-CN" sz="2400" b="1" dirty="0">
              <a:solidFill>
                <a:srgbClr val="4F81BD">
                  <a:lumMod val="7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13029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6967" y="458876"/>
            <a:ext cx="8697699" cy="58256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>
                <a:solidFill>
                  <a:srgbClr val="0070C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通信</a:t>
            </a:r>
            <a:endParaRPr lang="en-US" altLang="zh-CN" sz="2800" dirty="0">
              <a:solidFill>
                <a:srgbClr val="0070C0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800" dirty="0">
                <a:solidFill>
                  <a:srgbClr val="0070C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距离、速度、准确度</a:t>
            </a:r>
            <a:endParaRPr lang="en-US" altLang="zh-CN" sz="2800" dirty="0">
              <a:solidFill>
                <a:srgbClr val="0070C0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n-US" altLang="zh-CN" sz="2800" dirty="0">
              <a:solidFill>
                <a:srgbClr val="0070C0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800" dirty="0">
                <a:solidFill>
                  <a:srgbClr val="0070C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现代通信</a:t>
            </a:r>
            <a:r>
              <a:rPr lang="en-US" altLang="zh-CN" sz="2800" dirty="0">
                <a:solidFill>
                  <a:srgbClr val="0070C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——</a:t>
            </a:r>
            <a:r>
              <a:rPr lang="zh-CN" altLang="en-US" sz="2800" dirty="0">
                <a:solidFill>
                  <a:srgbClr val="0070C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电磁波通信</a:t>
            </a:r>
            <a:endParaRPr lang="en-US" altLang="zh-CN" sz="2800" dirty="0">
              <a:solidFill>
                <a:srgbClr val="0070C0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n-US" altLang="zh-CN" sz="2800" dirty="0">
              <a:solidFill>
                <a:srgbClr val="0070C0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800" dirty="0">
                <a:solidFill>
                  <a:srgbClr val="0070C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有线   主干容量需求 ：</a:t>
            </a:r>
            <a:r>
              <a:rPr lang="zh-CN" altLang="en-US" sz="2800" u="sng" dirty="0">
                <a:solidFill>
                  <a:srgbClr val="C0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距离（衰减）、速度</a:t>
            </a:r>
            <a:r>
              <a:rPr lang="zh-CN" altLang="en-US" sz="2800" dirty="0">
                <a:solidFill>
                  <a:srgbClr val="0070C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、准确度</a:t>
            </a:r>
            <a:endParaRPr lang="en-US" altLang="zh-CN" sz="2800" dirty="0">
              <a:solidFill>
                <a:srgbClr val="0070C0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800" dirty="0">
                <a:solidFill>
                  <a:srgbClr val="0070C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无线   频谱资源：距离、</a:t>
            </a:r>
            <a:r>
              <a:rPr lang="zh-CN" altLang="en-US" sz="2800" u="sng" dirty="0">
                <a:solidFill>
                  <a:srgbClr val="0070C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速度、</a:t>
            </a:r>
            <a:r>
              <a:rPr lang="zh-CN" altLang="en-US" sz="2800" u="sng" dirty="0">
                <a:solidFill>
                  <a:srgbClr val="C0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准确度</a:t>
            </a:r>
            <a:endParaRPr lang="en-US" altLang="zh-CN" sz="2800" dirty="0">
              <a:solidFill>
                <a:srgbClr val="0070C0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n-US" altLang="zh-CN" sz="2800" dirty="0">
              <a:solidFill>
                <a:srgbClr val="0070C0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800" dirty="0">
                <a:solidFill>
                  <a:srgbClr val="C0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安全</a:t>
            </a:r>
            <a:endParaRPr lang="en-US" altLang="zh-CN" sz="2800" dirty="0">
              <a:solidFill>
                <a:srgbClr val="C00000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790267" y="458876"/>
            <a:ext cx="2184400" cy="2308324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8100000" scaled="1"/>
            <a:tileRect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基本概念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信号   频谱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信道   带宽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频谱利用率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36015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问题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E109F60A-3648-463C-9D92-B444C03A8730}"/>
              </a:ext>
            </a:extLst>
          </p:cNvPr>
          <p:cNvSpPr txBox="1"/>
          <p:nvPr/>
        </p:nvSpPr>
        <p:spPr>
          <a:xfrm>
            <a:off x="279842" y="1259626"/>
            <a:ext cx="64411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Q</a:t>
            </a:r>
            <a:r>
              <a:rPr lang="zh-CN" altLang="en-US" sz="24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：为何光取代了电？ </a:t>
            </a:r>
            <a:r>
              <a:rPr lang="zh-CN" altLang="en-US" sz="2400" dirty="0">
                <a:solidFill>
                  <a:srgbClr val="C0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可提供更宽的总车道。</a:t>
            </a:r>
          </a:p>
        </p:txBody>
      </p:sp>
    </p:spTree>
    <p:extLst>
      <p:ext uri="{BB962C8B-B14F-4D97-AF65-F5344CB8AC3E}">
        <p14:creationId xmlns:p14="http://schemas.microsoft.com/office/powerpoint/2010/main" val="2779737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问题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7010400" y="6524625"/>
            <a:ext cx="2133600" cy="1968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algn="r" rtl="0" eaLnBrk="1" fontAlgn="auto" hangingPunct="1">
              <a:spcBef>
                <a:spcPts val="0"/>
              </a:spcBef>
              <a:spcAft>
                <a:spcPts val="0"/>
              </a:spcAft>
              <a:defRPr sz="10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charset="-122"/>
                <a:cs typeface="+mn-cs"/>
              </a:defRPr>
            </a:lvl9pPr>
          </a:lstStyle>
          <a:p>
            <a:pPr>
              <a:defRPr/>
            </a:pPr>
            <a:fld id="{496C2A6E-18D9-4586-92C5-D65DDDBAB6A0}" type="slidenum">
              <a:rPr lang="en-US" altLang="zh-CN" smtClean="0"/>
              <a:pPr>
                <a:defRPr/>
              </a:pPr>
              <a:t>4</a:t>
            </a:fld>
            <a:endParaRPr lang="en-US" altLang="zh-CN"/>
          </a:p>
        </p:txBody>
      </p:sp>
      <p:sp>
        <p:nvSpPr>
          <p:cNvPr id="5" name="文本框 4"/>
          <p:cNvSpPr txBox="1"/>
          <p:nvPr/>
        </p:nvSpPr>
        <p:spPr>
          <a:xfrm>
            <a:off x="279842" y="4777711"/>
            <a:ext cx="38090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Q</a:t>
            </a:r>
            <a:r>
              <a:rPr lang="zh-CN" altLang="en-US" sz="24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：无线频谱利用率提升？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276968" y="3696535"/>
            <a:ext cx="68868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Q</a:t>
            </a:r>
            <a:r>
              <a:rPr lang="zh-CN" altLang="en-US" sz="24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：什么是信道物理资源？频率资源？通道带宽？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E109F60A-3648-463C-9D92-B444C03A8730}"/>
              </a:ext>
            </a:extLst>
          </p:cNvPr>
          <p:cNvSpPr txBox="1"/>
          <p:nvPr/>
        </p:nvSpPr>
        <p:spPr>
          <a:xfrm>
            <a:off x="279842" y="1780326"/>
            <a:ext cx="3193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Q</a:t>
            </a:r>
            <a:r>
              <a:rPr lang="zh-CN" altLang="en-US" sz="24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：为何光取代了电？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ED1B3DF5-9A0D-4202-99AA-594922F97E5F}"/>
              </a:ext>
            </a:extLst>
          </p:cNvPr>
          <p:cNvSpPr txBox="1"/>
          <p:nvPr/>
        </p:nvSpPr>
        <p:spPr>
          <a:xfrm>
            <a:off x="279842" y="2759350"/>
            <a:ext cx="44246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Q</a:t>
            </a:r>
            <a:r>
              <a:rPr lang="zh-CN" altLang="en-US" sz="24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：有线单通道通信速率提升？</a:t>
            </a:r>
          </a:p>
        </p:txBody>
      </p:sp>
    </p:spTree>
    <p:extLst>
      <p:ext uri="{BB962C8B-B14F-4D97-AF65-F5344CB8AC3E}">
        <p14:creationId xmlns:p14="http://schemas.microsoft.com/office/powerpoint/2010/main" val="2465495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B9222ADC-72A9-4D18-A8C1-6371A698A0A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3999" cy="6858000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3202EE2B-2B18-71D9-D73B-A47DBAAC6D6C}"/>
              </a:ext>
            </a:extLst>
          </p:cNvPr>
          <p:cNvSpPr/>
          <p:nvPr/>
        </p:nvSpPr>
        <p:spPr>
          <a:xfrm>
            <a:off x="0" y="621430"/>
            <a:ext cx="9144000" cy="900000"/>
          </a:xfrm>
          <a:prstGeom prst="rect">
            <a:avLst/>
          </a:prstGeom>
          <a:solidFill>
            <a:schemeClr val="bg1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5FC6C93-AFB9-9343-077E-25D6ACFB6AAB}"/>
              </a:ext>
            </a:extLst>
          </p:cNvPr>
          <p:cNvSpPr txBox="1"/>
          <p:nvPr/>
        </p:nvSpPr>
        <p:spPr>
          <a:xfrm>
            <a:off x="0" y="780691"/>
            <a:ext cx="9144000" cy="58477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3200" dirty="0">
                <a:solidFill>
                  <a:srgbClr val="0070C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充分利用频带车道</a:t>
            </a:r>
            <a:endParaRPr lang="zh-CN" altLang="en-US" sz="32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F9CE54A-1B3D-B078-65D0-E2115557BB93}"/>
              </a:ext>
            </a:extLst>
          </p:cNvPr>
          <p:cNvSpPr/>
          <p:nvPr/>
        </p:nvSpPr>
        <p:spPr>
          <a:xfrm>
            <a:off x="-1" y="1583701"/>
            <a:ext cx="9144000" cy="72000"/>
          </a:xfrm>
          <a:prstGeom prst="rect">
            <a:avLst/>
          </a:prstGeom>
          <a:solidFill>
            <a:schemeClr val="bg1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1EE295F1-F42F-BE5E-50B4-EEEEB0FABC88}"/>
              </a:ext>
            </a:extLst>
          </p:cNvPr>
          <p:cNvSpPr/>
          <p:nvPr/>
        </p:nvSpPr>
        <p:spPr>
          <a:xfrm>
            <a:off x="-1" y="488500"/>
            <a:ext cx="9144000" cy="72000"/>
          </a:xfrm>
          <a:prstGeom prst="rect">
            <a:avLst/>
          </a:prstGeom>
          <a:solidFill>
            <a:schemeClr val="bg1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7157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波分复用技术</a:t>
            </a:r>
            <a:r>
              <a:rPr lang="en-US" altLang="zh-CN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——WDM</a:t>
            </a:r>
            <a:endParaRPr lang="zh-CN" altLang="en-US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2532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27988"/>
            <a:ext cx="9148223" cy="4804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10528326"/>
      </p:ext>
    </p:extLst>
  </p:cSld>
  <p:clrMapOvr>
    <a:masterClrMapping/>
  </p:clrMapOvr>
  <p:transition spd="med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B9222ADC-72A9-4D18-A8C1-6371A698A0A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3999" cy="6858000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3202EE2B-2B18-71D9-D73B-A47DBAAC6D6C}"/>
              </a:ext>
            </a:extLst>
          </p:cNvPr>
          <p:cNvSpPr/>
          <p:nvPr/>
        </p:nvSpPr>
        <p:spPr>
          <a:xfrm>
            <a:off x="0" y="621430"/>
            <a:ext cx="9144000" cy="900000"/>
          </a:xfrm>
          <a:prstGeom prst="rect">
            <a:avLst/>
          </a:prstGeom>
          <a:solidFill>
            <a:schemeClr val="bg1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5FC6C93-AFB9-9343-077E-25D6ACFB6AAB}"/>
              </a:ext>
            </a:extLst>
          </p:cNvPr>
          <p:cNvSpPr txBox="1"/>
          <p:nvPr/>
        </p:nvSpPr>
        <p:spPr>
          <a:xfrm>
            <a:off x="0" y="780691"/>
            <a:ext cx="9144000" cy="58477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3200" dirty="0">
                <a:solidFill>
                  <a:srgbClr val="0070C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高阶调制</a:t>
            </a:r>
            <a:endParaRPr lang="zh-CN" altLang="en-US" sz="32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F9CE54A-1B3D-B078-65D0-E2115557BB93}"/>
              </a:ext>
            </a:extLst>
          </p:cNvPr>
          <p:cNvSpPr/>
          <p:nvPr/>
        </p:nvSpPr>
        <p:spPr>
          <a:xfrm>
            <a:off x="-1" y="1583701"/>
            <a:ext cx="9144000" cy="72000"/>
          </a:xfrm>
          <a:prstGeom prst="rect">
            <a:avLst/>
          </a:prstGeom>
          <a:solidFill>
            <a:schemeClr val="bg1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1EE295F1-F42F-BE5E-50B4-EEEEB0FABC88}"/>
              </a:ext>
            </a:extLst>
          </p:cNvPr>
          <p:cNvSpPr/>
          <p:nvPr/>
        </p:nvSpPr>
        <p:spPr>
          <a:xfrm>
            <a:off x="-1" y="488500"/>
            <a:ext cx="9144000" cy="72000"/>
          </a:xfrm>
          <a:prstGeom prst="rect">
            <a:avLst/>
          </a:prstGeom>
          <a:solidFill>
            <a:schemeClr val="bg1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8766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圆柱体 13">
            <a:extLst>
              <a:ext uri="{FF2B5EF4-FFF2-40B4-BE49-F238E27FC236}">
                <a16:creationId xmlns:a16="http://schemas.microsoft.com/office/drawing/2014/main" id="{84E3212A-B57A-43EC-BB97-466C90F35262}"/>
              </a:ext>
            </a:extLst>
          </p:cNvPr>
          <p:cNvSpPr/>
          <p:nvPr/>
        </p:nvSpPr>
        <p:spPr>
          <a:xfrm rot="16200000" flipH="1">
            <a:off x="2971530" y="-307521"/>
            <a:ext cx="1331685" cy="4711699"/>
          </a:xfrm>
          <a:prstGeom prst="can">
            <a:avLst>
              <a:gd name="adj" fmla="val 74046"/>
            </a:avLst>
          </a:prstGeom>
          <a:pattFill prst="dashHorz">
            <a:fgClr>
              <a:schemeClr val="accent1"/>
            </a:fgClr>
            <a:bgClr>
              <a:schemeClr val="bg1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FE9E2D3-0451-4DBF-BBA7-647D3CB20E14}"/>
              </a:ext>
            </a:extLst>
          </p:cNvPr>
          <p:cNvSpPr txBox="1"/>
          <p:nvPr/>
        </p:nvSpPr>
        <p:spPr>
          <a:xfrm>
            <a:off x="0" y="179333"/>
            <a:ext cx="563154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0 1 0 1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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所用时间</a:t>
            </a:r>
            <a:r>
              <a:rPr lang="en-US" altLang="zh-CN" sz="3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4T</a:t>
            </a:r>
            <a:endParaRPr lang="en-US" altLang="zh-CN" sz="3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3A32732A-3F16-4BD9-8C39-4B5BF4E4A76A}"/>
              </a:ext>
            </a:extLst>
          </p:cNvPr>
          <p:cNvCxnSpPr/>
          <p:nvPr/>
        </p:nvCxnSpPr>
        <p:spPr>
          <a:xfrm>
            <a:off x="2059513" y="2403010"/>
            <a:ext cx="723331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7309224D-6233-45BF-9CE6-68054D97D350}"/>
              </a:ext>
            </a:extLst>
          </p:cNvPr>
          <p:cNvCxnSpPr/>
          <p:nvPr/>
        </p:nvCxnSpPr>
        <p:spPr>
          <a:xfrm>
            <a:off x="3765686" y="2403010"/>
            <a:ext cx="723331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F6CF5786-5032-467C-9C0B-60DBAD252E6F}"/>
              </a:ext>
            </a:extLst>
          </p:cNvPr>
          <p:cNvCxnSpPr/>
          <p:nvPr/>
        </p:nvCxnSpPr>
        <p:spPr>
          <a:xfrm>
            <a:off x="2914042" y="1643732"/>
            <a:ext cx="723331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F1D6D93B-9FE4-4A9A-8FBF-2C5147C3014D}"/>
              </a:ext>
            </a:extLst>
          </p:cNvPr>
          <p:cNvCxnSpPr/>
          <p:nvPr/>
        </p:nvCxnSpPr>
        <p:spPr>
          <a:xfrm>
            <a:off x="4595874" y="1643732"/>
            <a:ext cx="723331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243C1588-DDD0-46B0-962B-FB6EEBC44397}"/>
              </a:ext>
            </a:extLst>
          </p:cNvPr>
          <p:cNvSpPr txBox="1"/>
          <p:nvPr/>
        </p:nvSpPr>
        <p:spPr>
          <a:xfrm>
            <a:off x="3160351" y="2776802"/>
            <a:ext cx="113950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信道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A75AC16F-5000-4795-86E1-037D795BECFE}"/>
              </a:ext>
            </a:extLst>
          </p:cNvPr>
          <p:cNvSpPr txBox="1"/>
          <p:nvPr/>
        </p:nvSpPr>
        <p:spPr>
          <a:xfrm>
            <a:off x="2162793" y="1904980"/>
            <a:ext cx="75124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1V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567D2780-5512-4ED2-B066-482774F9499E}"/>
              </a:ext>
            </a:extLst>
          </p:cNvPr>
          <p:cNvSpPr txBox="1"/>
          <p:nvPr/>
        </p:nvSpPr>
        <p:spPr>
          <a:xfrm>
            <a:off x="2793102" y="1119241"/>
            <a:ext cx="103573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10V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E67D098C-B6FC-41AC-895C-17A7547D9907}"/>
              </a:ext>
            </a:extLst>
          </p:cNvPr>
          <p:cNvSpPr txBox="1"/>
          <p:nvPr/>
        </p:nvSpPr>
        <p:spPr>
          <a:xfrm>
            <a:off x="4489017" y="1119241"/>
            <a:ext cx="103573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10V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99D5F0F6-6B82-4910-849E-5239C1046B24}"/>
              </a:ext>
            </a:extLst>
          </p:cNvPr>
          <p:cNvSpPr txBox="1"/>
          <p:nvPr/>
        </p:nvSpPr>
        <p:spPr>
          <a:xfrm>
            <a:off x="3730103" y="1904979"/>
            <a:ext cx="75124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1V</a:t>
            </a: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9AB118EB-901D-41CB-8C17-1C80C6FD6412}"/>
              </a:ext>
            </a:extLst>
          </p:cNvPr>
          <p:cNvCxnSpPr>
            <a:cxnSpLocks/>
          </p:cNvCxnSpPr>
          <p:nvPr/>
        </p:nvCxnSpPr>
        <p:spPr>
          <a:xfrm>
            <a:off x="2059513" y="2458617"/>
            <a:ext cx="0" cy="902960"/>
          </a:xfrm>
          <a:prstGeom prst="line">
            <a:avLst/>
          </a:prstGeom>
          <a:ln w="9525">
            <a:solidFill>
              <a:srgbClr val="FF0000"/>
            </a:solidFill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51920312-7A23-42E5-8348-FBCA0C267064}"/>
              </a:ext>
            </a:extLst>
          </p:cNvPr>
          <p:cNvCxnSpPr>
            <a:cxnSpLocks/>
          </p:cNvCxnSpPr>
          <p:nvPr/>
        </p:nvCxnSpPr>
        <p:spPr>
          <a:xfrm>
            <a:off x="2782844" y="2458617"/>
            <a:ext cx="0" cy="902960"/>
          </a:xfrm>
          <a:prstGeom prst="line">
            <a:avLst/>
          </a:prstGeom>
          <a:ln w="9525">
            <a:solidFill>
              <a:srgbClr val="FF0000"/>
            </a:solidFill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文本框 23">
            <a:extLst>
              <a:ext uri="{FF2B5EF4-FFF2-40B4-BE49-F238E27FC236}">
                <a16:creationId xmlns:a16="http://schemas.microsoft.com/office/drawing/2014/main" id="{9A8C2CC4-03AE-41B6-AA1B-0A0FDD6D2C57}"/>
              </a:ext>
            </a:extLst>
          </p:cNvPr>
          <p:cNvSpPr txBox="1"/>
          <p:nvPr/>
        </p:nvSpPr>
        <p:spPr>
          <a:xfrm>
            <a:off x="2213091" y="2920636"/>
            <a:ext cx="113950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</a:t>
            </a:r>
          </a:p>
        </p:txBody>
      </p:sp>
      <p:sp>
        <p:nvSpPr>
          <p:cNvPr id="25" name="TextBox 35">
            <a:extLst>
              <a:ext uri="{FF2B5EF4-FFF2-40B4-BE49-F238E27FC236}">
                <a16:creationId xmlns:a16="http://schemas.microsoft.com/office/drawing/2014/main" id="{E48C8A27-6F1E-4783-8C7A-CF0F648DF7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06281" y="1704016"/>
            <a:ext cx="2135521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2000" b="1" dirty="0"/>
              <a:t>ON-OFF keying:</a:t>
            </a:r>
          </a:p>
          <a:p>
            <a:pPr algn="ctr" eaLnBrk="1" hangingPunct="1"/>
            <a:r>
              <a:rPr lang="zh-CN" altLang="en-US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开关键控</a:t>
            </a:r>
            <a:endParaRPr lang="en-US" altLang="zh-CN" sz="20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2D8D49C2-7959-4692-9C4F-0A9976780825}"/>
              </a:ext>
            </a:extLst>
          </p:cNvPr>
          <p:cNvSpPr txBox="1"/>
          <p:nvPr/>
        </p:nvSpPr>
        <p:spPr>
          <a:xfrm>
            <a:off x="1026750" y="3706973"/>
            <a:ext cx="58747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0 1 </a:t>
            </a:r>
            <a:r>
              <a:rPr lang="en-US" altLang="zh-CN" sz="3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1 0 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1 1 </a:t>
            </a:r>
            <a:r>
              <a:rPr lang="en-US" altLang="zh-CN" sz="3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0 0</a:t>
            </a:r>
          </a:p>
        </p:txBody>
      </p:sp>
      <p:sp>
        <p:nvSpPr>
          <p:cNvPr id="22" name="圆柱体 21">
            <a:extLst>
              <a:ext uri="{FF2B5EF4-FFF2-40B4-BE49-F238E27FC236}">
                <a16:creationId xmlns:a16="http://schemas.microsoft.com/office/drawing/2014/main" id="{83FD401C-C44A-40D7-B3D8-E8BCF5585940}"/>
              </a:ext>
            </a:extLst>
          </p:cNvPr>
          <p:cNvSpPr/>
          <p:nvPr/>
        </p:nvSpPr>
        <p:spPr>
          <a:xfrm rot="16200000" flipH="1">
            <a:off x="2971530" y="2858418"/>
            <a:ext cx="1331685" cy="4711699"/>
          </a:xfrm>
          <a:prstGeom prst="can">
            <a:avLst>
              <a:gd name="adj" fmla="val 74046"/>
            </a:avLst>
          </a:prstGeom>
          <a:pattFill prst="dashHorz">
            <a:fgClr>
              <a:schemeClr val="accent1"/>
            </a:fgClr>
            <a:bgClr>
              <a:schemeClr val="bg1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4855965E-EEE9-4691-9DB7-7B01841D20D3}"/>
              </a:ext>
            </a:extLst>
          </p:cNvPr>
          <p:cNvCxnSpPr/>
          <p:nvPr/>
        </p:nvCxnSpPr>
        <p:spPr>
          <a:xfrm>
            <a:off x="2059513" y="5568949"/>
            <a:ext cx="723331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4DCFC0FC-A455-422E-8FA8-E26995309AB4}"/>
              </a:ext>
            </a:extLst>
          </p:cNvPr>
          <p:cNvCxnSpPr/>
          <p:nvPr/>
        </p:nvCxnSpPr>
        <p:spPr>
          <a:xfrm>
            <a:off x="2865789" y="5336717"/>
            <a:ext cx="723331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790EC581-B3D4-4818-B0F4-5A455657F4FB}"/>
              </a:ext>
            </a:extLst>
          </p:cNvPr>
          <p:cNvCxnSpPr/>
          <p:nvPr/>
        </p:nvCxnSpPr>
        <p:spPr>
          <a:xfrm>
            <a:off x="3639756" y="4809671"/>
            <a:ext cx="723331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EE54750C-6930-46A1-9366-66A29660D7B7}"/>
              </a:ext>
            </a:extLst>
          </p:cNvPr>
          <p:cNvCxnSpPr/>
          <p:nvPr/>
        </p:nvCxnSpPr>
        <p:spPr>
          <a:xfrm>
            <a:off x="4490643" y="5165272"/>
            <a:ext cx="723331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文本框 31">
            <a:extLst>
              <a:ext uri="{FF2B5EF4-FFF2-40B4-BE49-F238E27FC236}">
                <a16:creationId xmlns:a16="http://schemas.microsoft.com/office/drawing/2014/main" id="{B887741B-2EAF-4483-9330-C399289716AC}"/>
              </a:ext>
            </a:extLst>
          </p:cNvPr>
          <p:cNvSpPr txBox="1"/>
          <p:nvPr/>
        </p:nvSpPr>
        <p:spPr>
          <a:xfrm>
            <a:off x="3160351" y="5942741"/>
            <a:ext cx="113950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信道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D300D6AF-C76E-4014-8758-7C6574D594CB}"/>
              </a:ext>
            </a:extLst>
          </p:cNvPr>
          <p:cNvSpPr txBox="1"/>
          <p:nvPr/>
        </p:nvSpPr>
        <p:spPr>
          <a:xfrm>
            <a:off x="2162793" y="5070919"/>
            <a:ext cx="75124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1V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AB43F2DA-13BF-488D-AA1D-BAF81AA240CB}"/>
              </a:ext>
            </a:extLst>
          </p:cNvPr>
          <p:cNvSpPr txBox="1"/>
          <p:nvPr/>
        </p:nvSpPr>
        <p:spPr>
          <a:xfrm>
            <a:off x="3518816" y="4285180"/>
            <a:ext cx="103573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10V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C3D2BE49-88D0-4A7C-A70C-98266F8ED393}"/>
              </a:ext>
            </a:extLst>
          </p:cNvPr>
          <p:cNvSpPr txBox="1"/>
          <p:nvPr/>
        </p:nvSpPr>
        <p:spPr>
          <a:xfrm>
            <a:off x="4383786" y="4640781"/>
            <a:ext cx="103573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5V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C1D13179-F27A-46C8-AC07-D7164E46C359}"/>
              </a:ext>
            </a:extLst>
          </p:cNvPr>
          <p:cNvSpPr txBox="1"/>
          <p:nvPr/>
        </p:nvSpPr>
        <p:spPr>
          <a:xfrm>
            <a:off x="2830206" y="4838686"/>
            <a:ext cx="75124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3V</a:t>
            </a:r>
          </a:p>
        </p:txBody>
      </p:sp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id="{706458F7-4EE3-4F24-96DA-069F78B0F3B1}"/>
              </a:ext>
            </a:extLst>
          </p:cNvPr>
          <p:cNvCxnSpPr>
            <a:cxnSpLocks/>
          </p:cNvCxnSpPr>
          <p:nvPr/>
        </p:nvCxnSpPr>
        <p:spPr>
          <a:xfrm>
            <a:off x="2059513" y="5624556"/>
            <a:ext cx="0" cy="902960"/>
          </a:xfrm>
          <a:prstGeom prst="line">
            <a:avLst/>
          </a:prstGeom>
          <a:ln w="9525">
            <a:solidFill>
              <a:srgbClr val="FF0000"/>
            </a:solidFill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1F0DF375-E628-45BD-BC7B-E14272ADDB85}"/>
              </a:ext>
            </a:extLst>
          </p:cNvPr>
          <p:cNvCxnSpPr>
            <a:cxnSpLocks/>
          </p:cNvCxnSpPr>
          <p:nvPr/>
        </p:nvCxnSpPr>
        <p:spPr>
          <a:xfrm>
            <a:off x="2782844" y="5624556"/>
            <a:ext cx="0" cy="902960"/>
          </a:xfrm>
          <a:prstGeom prst="line">
            <a:avLst/>
          </a:prstGeom>
          <a:ln w="9525">
            <a:solidFill>
              <a:srgbClr val="FF0000"/>
            </a:solidFill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文本框 38">
            <a:extLst>
              <a:ext uri="{FF2B5EF4-FFF2-40B4-BE49-F238E27FC236}">
                <a16:creationId xmlns:a16="http://schemas.microsoft.com/office/drawing/2014/main" id="{19AB7D89-FDB4-4283-9BF6-942836E9A1DD}"/>
              </a:ext>
            </a:extLst>
          </p:cNvPr>
          <p:cNvSpPr txBox="1"/>
          <p:nvPr/>
        </p:nvSpPr>
        <p:spPr>
          <a:xfrm>
            <a:off x="2213091" y="6086575"/>
            <a:ext cx="113950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</a:t>
            </a:r>
          </a:p>
        </p:txBody>
      </p:sp>
      <p:sp>
        <p:nvSpPr>
          <p:cNvPr id="41" name="TextBox 35">
            <a:extLst>
              <a:ext uri="{FF2B5EF4-FFF2-40B4-BE49-F238E27FC236}">
                <a16:creationId xmlns:a16="http://schemas.microsoft.com/office/drawing/2014/main" id="{90C72980-65EE-4271-A3CC-5BAE053D82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2266" y="4933168"/>
            <a:ext cx="2972288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2000" b="1" dirty="0"/>
              <a:t>Multi-level modulation:</a:t>
            </a:r>
          </a:p>
          <a:p>
            <a:pPr algn="ctr" eaLnBrk="1" hangingPunct="1"/>
            <a:r>
              <a:rPr lang="zh-CN" altLang="en-US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多电平调制</a:t>
            </a:r>
            <a:endParaRPr lang="en-US" altLang="zh-CN" sz="20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134A147F-AB23-42E0-A093-5FBA25EE56D0}"/>
              </a:ext>
            </a:extLst>
          </p:cNvPr>
          <p:cNvSpPr txBox="1"/>
          <p:nvPr/>
        </p:nvSpPr>
        <p:spPr>
          <a:xfrm>
            <a:off x="3823922" y="3686674"/>
            <a:ext cx="278010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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所用时间</a:t>
            </a:r>
            <a:r>
              <a:rPr lang="en-US" altLang="zh-CN" sz="3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4T</a:t>
            </a:r>
            <a:endParaRPr lang="en-US" altLang="zh-CN" sz="3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91871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zh-CN" altLang="en-US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高级调制格式</a:t>
            </a:r>
            <a:endParaRPr lang="en-US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0724" name="Picture 12" descr="QPSK_Principl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43" y="863278"/>
            <a:ext cx="5073650" cy="3671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25" name="Text Box 14"/>
          <p:cNvSpPr txBox="1">
            <a:spLocks noChangeArrowheads="1"/>
          </p:cNvSpPr>
          <p:nvPr/>
        </p:nvSpPr>
        <p:spPr bwMode="auto">
          <a:xfrm>
            <a:off x="305943" y="4603499"/>
            <a:ext cx="8820150" cy="1877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69900" indent="-469900" eaLnBrk="0" hangingPunct="0"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000" dirty="0">
                <a:ea typeface="华文隶书" pitchFamily="2" charset="-122"/>
                <a:cs typeface="Times New Roman" pitchFamily="18" charset="0"/>
              </a:rPr>
              <a:t>OOK: 1bit/symbol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zh-CN" sz="2000" dirty="0">
                <a:ea typeface="华文隶书" pitchFamily="2" charset="-122"/>
                <a:cs typeface="Times New Roman" pitchFamily="18" charset="0"/>
              </a:rPr>
              <a:t>QPSK</a:t>
            </a:r>
            <a:r>
              <a:rPr lang="en-US" altLang="zh-CN" dirty="0">
                <a:ea typeface="华文隶书" pitchFamily="2" charset="-122"/>
                <a:cs typeface="Times New Roman" pitchFamily="18" charset="0"/>
              </a:rPr>
              <a:t>: </a:t>
            </a:r>
            <a:r>
              <a:rPr lang="en-US" altLang="zh-CN" sz="2000" dirty="0">
                <a:ea typeface="华文隶书" pitchFamily="2" charset="-122"/>
                <a:cs typeface="Times New Roman" pitchFamily="18" charset="0"/>
              </a:rPr>
              <a:t>2 bits/symbol – for the same amplifier bandwidth data rate is doubled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zh-CN" sz="2000" dirty="0">
                <a:ea typeface="华文隶书" pitchFamily="2" charset="-122"/>
                <a:cs typeface="Times New Roman" pitchFamily="18" charset="0"/>
              </a:rPr>
              <a:t>QAM8: 3 bits/symbol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zh-CN" sz="2000" dirty="0">
                <a:ea typeface="华文隶书" pitchFamily="2" charset="-122"/>
                <a:cs typeface="Times New Roman" pitchFamily="18" charset="0"/>
              </a:rPr>
              <a:t>QAM16: 4 bits/symbol</a:t>
            </a:r>
            <a:endParaRPr lang="zh-CN" altLang="en-US" sz="2000" dirty="0">
              <a:ea typeface="华文隶书" pitchFamily="2" charset="-122"/>
              <a:cs typeface="Times New Roman" pitchFamily="18" charset="0"/>
            </a:endParaRPr>
          </a:p>
        </p:txBody>
      </p:sp>
      <p:pic>
        <p:nvPicPr>
          <p:cNvPr id="30726" name="图片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4975" y="1598422"/>
            <a:ext cx="3305175" cy="2543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99247256"/>
      </p:ext>
    </p:extLst>
  </p:cSld>
  <p:clrMapOvr>
    <a:masterClrMapping/>
  </p:clrMapOvr>
  <p:transition spd="med">
    <p:fade/>
  </p:transition>
</p:sld>
</file>

<file path=ppt/theme/theme1.xml><?xml version="1.0" encoding="utf-8"?>
<a:theme xmlns:a="http://schemas.openxmlformats.org/drawingml/2006/main" name="2_Chap1 绪论(4)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qbo5htu">
      <a:majorFont>
        <a:latin typeface="Times New Roman"/>
        <a:ea typeface="微软雅黑"/>
        <a:cs typeface=""/>
      </a:majorFont>
      <a:minorFont>
        <a:latin typeface="Times New Roman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solidFill>
          <a:schemeClr val="accent1">
            <a:lumMod val="50000"/>
          </a:schemeClr>
        </a:solidFill>
      </a:spPr>
      <a:bodyPr wrap="square" rtlCol="0">
        <a:spAutoFit/>
      </a:bodyPr>
      <a:lstStyle>
        <a:defPPr algn="ctr">
          <a:spcBef>
            <a:spcPts val="1800"/>
          </a:spcBef>
          <a:defRPr sz="4000" b="1" dirty="0" smtClean="0">
            <a:solidFill>
              <a:prstClr val="white"/>
            </a:solidFill>
            <a:latin typeface="微软雅黑" pitchFamily="34" charset="-122"/>
            <a:ea typeface="微软雅黑" pitchFamily="34" charset="-122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Chap1 绪论(4)</Template>
  <TotalTime>20430</TotalTime>
  <Words>1207</Words>
  <Application>Microsoft Office PowerPoint</Application>
  <PresentationFormat>全屏显示(4:3)</PresentationFormat>
  <Paragraphs>173</Paragraphs>
  <Slides>21</Slides>
  <Notes>15</Notes>
  <HiddenSlides>0</HiddenSlides>
  <MMClips>2</MMClips>
  <ScaleCrop>false</ScaleCrop>
  <HeadingPairs>
    <vt:vector size="8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33" baseType="lpstr">
      <vt:lpstr>Helvetica Neue</vt:lpstr>
      <vt:lpstr>等线</vt:lpstr>
      <vt:lpstr>黑体</vt:lpstr>
      <vt:lpstr>华文楷体</vt:lpstr>
      <vt:lpstr>华文新魏</vt:lpstr>
      <vt:lpstr>微软雅黑</vt:lpstr>
      <vt:lpstr>Arial</vt:lpstr>
      <vt:lpstr>Calibri</vt:lpstr>
      <vt:lpstr>Times New Roman</vt:lpstr>
      <vt:lpstr>Wingdings</vt:lpstr>
      <vt:lpstr>2_Chap1 绪论(4)</vt:lpstr>
      <vt:lpstr>Microsoft Visio 2003-2010 Drawing</vt:lpstr>
      <vt:lpstr>问题</vt:lpstr>
      <vt:lpstr>车——车道</vt:lpstr>
      <vt:lpstr>问题</vt:lpstr>
      <vt:lpstr>问题</vt:lpstr>
      <vt:lpstr>PowerPoint 演示文稿</vt:lpstr>
      <vt:lpstr>波分复用技术——WDM</vt:lpstr>
      <vt:lpstr>PowerPoint 演示文稿</vt:lpstr>
      <vt:lpstr>PowerPoint 演示文稿</vt:lpstr>
      <vt:lpstr>高级调制格式</vt:lpstr>
      <vt:lpstr>小结</vt:lpstr>
      <vt:lpstr>问题</vt:lpstr>
      <vt:lpstr>扩展问题</vt:lpstr>
      <vt:lpstr>传输距离——损耗</vt:lpstr>
      <vt:lpstr>光放大技术</vt:lpstr>
      <vt:lpstr>PowerPoint 演示文稿</vt:lpstr>
      <vt:lpstr>问题</vt:lpstr>
      <vt:lpstr>无线频谱资源有限</vt:lpstr>
      <vt:lpstr>多址技术</vt:lpstr>
      <vt:lpstr>问题</vt:lpstr>
      <vt:lpstr>新的需求——安全性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Mengfan Cheng</dc:creator>
  <cp:lastModifiedBy>Xiaojing Gao</cp:lastModifiedBy>
  <cp:revision>1158</cp:revision>
  <cp:lastPrinted>2022-04-12T11:13:06Z</cp:lastPrinted>
  <dcterms:created xsi:type="dcterms:W3CDTF">2017-09-01T01:37:01Z</dcterms:created>
  <dcterms:modified xsi:type="dcterms:W3CDTF">2023-10-22T12:15:41Z</dcterms:modified>
</cp:coreProperties>
</file>